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9791700" cy="7340600"/>
  <p:notesSz cx="9791700" cy="73406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88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o franco" userId="ce1b5ea1078af6ab" providerId="LiveId" clId="{68F1D1E9-76F9-4657-A097-FD4EA3B7A7D1}"/>
    <pc:docChg chg="delSld">
      <pc:chgData name="camilo franco" userId="ce1b5ea1078af6ab" providerId="LiveId" clId="{68F1D1E9-76F9-4657-A097-FD4EA3B7A7D1}" dt="2023-09-02T10:06:19.673" v="0" actId="2696"/>
      <pc:docMkLst>
        <pc:docMk/>
      </pc:docMkLst>
      <pc:sldChg chg="del">
        <pc:chgData name="camilo franco" userId="ce1b5ea1078af6ab" providerId="LiveId" clId="{68F1D1E9-76F9-4657-A097-FD4EA3B7A7D1}" dt="2023-09-02T10:06:19.673" v="0" actId="2696"/>
        <pc:sldMkLst>
          <pc:docMk/>
          <pc:sldMk cId="0" sldId="30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15066" y="1363553"/>
            <a:ext cx="6358255" cy="1896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8755" y="4110736"/>
            <a:ext cx="6854190" cy="183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57974"/>
            <a:ext cx="9791697" cy="6826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57974"/>
            <a:ext cx="9791697" cy="6826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9585" y="1688338"/>
            <a:ext cx="4259389" cy="4844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42725" y="1688338"/>
            <a:ext cx="4259389" cy="4844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91699" cy="7340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06599" y="2714299"/>
            <a:ext cx="637850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29453" y="2150413"/>
            <a:ext cx="4932793" cy="2205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29178" y="6826758"/>
            <a:ext cx="3133344" cy="367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9585" y="6826758"/>
            <a:ext cx="2252091" cy="367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50024" y="6826758"/>
            <a:ext cx="2252091" cy="367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91699" cy="73406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34924" y="1004778"/>
            <a:ext cx="23164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5" dirty="0">
                <a:solidFill>
                  <a:srgbClr val="FFFFFF"/>
                </a:solidFill>
                <a:latin typeface="Roboto"/>
                <a:cs typeface="Roboto"/>
              </a:rPr>
              <a:t>Curso</a:t>
            </a:r>
            <a:r>
              <a:rPr sz="2500" spc="-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Roboto"/>
                <a:cs typeface="Roboto"/>
              </a:rPr>
              <a:t>Básico</a:t>
            </a:r>
            <a:r>
              <a:rPr sz="2500" spc="-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endParaRPr sz="250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 indent="-8890" algn="ctr">
              <a:lnSpc>
                <a:spcPts val="4730"/>
              </a:lnSpc>
              <a:spcBef>
                <a:spcPts val="715"/>
              </a:spcBef>
            </a:pPr>
            <a:r>
              <a:rPr spc="-15" dirty="0"/>
              <a:t>Manipulación </a:t>
            </a:r>
            <a:r>
              <a:rPr spc="-40" dirty="0"/>
              <a:t>y </a:t>
            </a:r>
            <a:r>
              <a:rPr spc="-35" dirty="0"/>
              <a:t> </a:t>
            </a:r>
            <a:r>
              <a:rPr dirty="0"/>
              <a:t>Transformación </a:t>
            </a:r>
            <a:r>
              <a:rPr spc="30" dirty="0"/>
              <a:t>de </a:t>
            </a:r>
            <a:r>
              <a:rPr spc="-40" dirty="0"/>
              <a:t>Datos </a:t>
            </a:r>
            <a:r>
              <a:rPr spc="-1090" dirty="0"/>
              <a:t> </a:t>
            </a:r>
            <a:r>
              <a:rPr dirty="0"/>
              <a:t>con</a:t>
            </a:r>
            <a:r>
              <a:rPr spc="-15" dirty="0"/>
              <a:t> </a:t>
            </a:r>
            <a:r>
              <a:rPr spc="-10" dirty="0"/>
              <a:t>Pandas </a:t>
            </a:r>
            <a:r>
              <a:rPr spc="-40" dirty="0"/>
              <a:t>y</a:t>
            </a:r>
            <a:r>
              <a:rPr spc="-15" dirty="0"/>
              <a:t> </a:t>
            </a:r>
            <a:r>
              <a:rPr spc="-5" dirty="0"/>
              <a:t>NumPy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345" y="212971"/>
            <a:ext cx="9427845" cy="6984365"/>
            <a:chOff x="153345" y="212971"/>
            <a:chExt cx="9427845" cy="6984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3549" y="359425"/>
              <a:ext cx="9084945" cy="6641465"/>
            </a:xfrm>
            <a:custGeom>
              <a:avLst/>
              <a:gdLst/>
              <a:ahLst/>
              <a:cxnLst/>
              <a:rect l="l" t="t" r="r" b="b"/>
              <a:pathLst>
                <a:path w="9084945" h="6641465">
                  <a:moveTo>
                    <a:pt x="8982520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0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4" y="6633378"/>
                  </a:lnTo>
                  <a:lnTo>
                    <a:pt x="8982520" y="6641399"/>
                  </a:lnTo>
                  <a:close/>
                </a:path>
              </a:pathLst>
            </a:custGeom>
            <a:solidFill>
              <a:srgbClr val="143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6397" y="359424"/>
              <a:ext cx="3267710" cy="336550"/>
            </a:xfrm>
            <a:custGeom>
              <a:avLst/>
              <a:gdLst/>
              <a:ahLst/>
              <a:cxnLst/>
              <a:rect l="l" t="t" r="r" b="b"/>
              <a:pathLst>
                <a:path w="3267710" h="33655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145D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33697" y="359424"/>
              <a:ext cx="3267710" cy="336550"/>
            </a:xfrm>
            <a:custGeom>
              <a:avLst/>
              <a:gdLst/>
              <a:ahLst/>
              <a:cxnLst/>
              <a:rect l="l" t="t" r="r" b="b"/>
              <a:pathLst>
                <a:path w="3267709" h="336550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699" y="685800"/>
              <a:ext cx="9084310" cy="0"/>
            </a:xfrm>
            <a:custGeom>
              <a:avLst/>
              <a:gdLst/>
              <a:ahLst/>
              <a:cxnLst/>
              <a:rect l="l" t="t" r="r" b="b"/>
              <a:pathLst>
                <a:path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65138" y="2520008"/>
            <a:ext cx="6060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ourier New"/>
                <a:cs typeface="Courier New"/>
              </a:rPr>
              <a:t>##Importando</a:t>
            </a:r>
            <a:r>
              <a:rPr sz="36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urier New"/>
                <a:cs typeface="Courier New"/>
              </a:rPr>
              <a:t>librerías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6685" y="3510608"/>
            <a:ext cx="5237480" cy="10693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indent="137160">
              <a:lnSpc>
                <a:spcPts val="3900"/>
              </a:lnSpc>
              <a:spcBef>
                <a:spcPts val="580"/>
              </a:spcBef>
            </a:pPr>
            <a:r>
              <a:rPr sz="3600" spc="-5" dirty="0">
                <a:solidFill>
                  <a:srgbClr val="FFFFFF"/>
                </a:solidFill>
                <a:latin typeface="Courier New"/>
                <a:cs typeface="Courier New"/>
              </a:rPr>
              <a:t>import numpy as np </a:t>
            </a:r>
            <a:r>
              <a:rPr sz="3600" spc="-2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urier New"/>
                <a:cs typeface="Courier New"/>
              </a:rPr>
              <a:t>import</a:t>
            </a:r>
            <a:r>
              <a:rPr sz="36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urier New"/>
                <a:cs typeface="Courier New"/>
              </a:rPr>
              <a:t>pandas</a:t>
            </a:r>
            <a:r>
              <a:rPr sz="36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urier New"/>
                <a:cs typeface="Courier New"/>
              </a:rPr>
              <a:t>as</a:t>
            </a:r>
            <a:r>
              <a:rPr sz="36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ourier New"/>
                <a:cs typeface="Courier New"/>
              </a:rPr>
              <a:t>pd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9435" y="279519"/>
            <a:ext cx="7544434" cy="141414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390140" marR="5080" indent="-2378075">
              <a:lnSpc>
                <a:spcPts val="5180"/>
              </a:lnSpc>
              <a:spcBef>
                <a:spcPts val="755"/>
              </a:spcBef>
            </a:pPr>
            <a:r>
              <a:rPr sz="4800" spc="-30" dirty="0">
                <a:solidFill>
                  <a:srgbClr val="145D29"/>
                </a:solidFill>
              </a:rPr>
              <a:t>Los </a:t>
            </a:r>
            <a:r>
              <a:rPr sz="4800" spc="-20" dirty="0">
                <a:solidFill>
                  <a:srgbClr val="145D29"/>
                </a:solidFill>
              </a:rPr>
              <a:t>proyectos </a:t>
            </a:r>
            <a:r>
              <a:rPr sz="4800" spc="-10" dirty="0">
                <a:solidFill>
                  <a:srgbClr val="145D29"/>
                </a:solidFill>
              </a:rPr>
              <a:t>más </a:t>
            </a:r>
            <a:r>
              <a:rPr sz="4800" dirty="0">
                <a:solidFill>
                  <a:srgbClr val="145D29"/>
                </a:solidFill>
              </a:rPr>
              <a:t>grandes </a:t>
            </a:r>
            <a:r>
              <a:rPr sz="4800" spc="-1185" dirty="0">
                <a:solidFill>
                  <a:srgbClr val="145D29"/>
                </a:solidFill>
              </a:rPr>
              <a:t> </a:t>
            </a:r>
            <a:r>
              <a:rPr sz="4800" spc="-15" dirty="0">
                <a:solidFill>
                  <a:srgbClr val="145D29"/>
                </a:solidFill>
              </a:rPr>
              <a:t>inician</a:t>
            </a:r>
            <a:r>
              <a:rPr sz="4800" spc="-10" dirty="0">
                <a:solidFill>
                  <a:srgbClr val="145D29"/>
                </a:solidFill>
              </a:rPr>
              <a:t> así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28924"/>
            <a:ext cx="9791699" cy="4611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319" y="2714299"/>
            <a:ext cx="252920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835">
              <a:lnSpc>
                <a:spcPct val="100000"/>
              </a:lnSpc>
              <a:spcBef>
                <a:spcPts val="100"/>
              </a:spcBef>
            </a:pPr>
            <a:r>
              <a:rPr dirty="0"/>
              <a:t>Num</a:t>
            </a:r>
            <a:r>
              <a:rPr spc="45" dirty="0"/>
              <a:t>P</a:t>
            </a:r>
            <a:r>
              <a:rPr spc="-35" dirty="0"/>
              <a:t>y  </a:t>
            </a:r>
            <a:r>
              <a:rPr spc="30" dirty="0"/>
              <a:t>Array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5400" y="0"/>
            <a:ext cx="4686300" cy="7340600"/>
          </a:xfrm>
          <a:custGeom>
            <a:avLst/>
            <a:gdLst/>
            <a:ahLst/>
            <a:cxnLst/>
            <a:rect l="l" t="t" r="r" b="b"/>
            <a:pathLst>
              <a:path w="4686300" h="7340600">
                <a:moveTo>
                  <a:pt x="46862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4686299" y="0"/>
                </a:lnTo>
                <a:lnTo>
                  <a:pt x="4686299" y="734059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5023" y="3493158"/>
            <a:ext cx="272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B7B7B7"/>
                </a:solidFill>
                <a:latin typeface="Tahoma"/>
                <a:cs typeface="Tahoma"/>
              </a:rPr>
              <a:t>Espacio</a:t>
            </a:r>
            <a:r>
              <a:rPr sz="2400" spc="-290" dirty="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B7B7B7"/>
                </a:solidFill>
                <a:latin typeface="Tahoma"/>
                <a:cs typeface="Tahoma"/>
              </a:rPr>
              <a:t>pa</a:t>
            </a:r>
            <a:r>
              <a:rPr sz="2400" spc="-40" dirty="0">
                <a:solidFill>
                  <a:srgbClr val="B7B7B7"/>
                </a:solidFill>
                <a:latin typeface="Tahoma"/>
                <a:cs typeface="Tahoma"/>
              </a:rPr>
              <a:t>r</a:t>
            </a:r>
            <a:r>
              <a:rPr sz="2400" spc="-45" dirty="0">
                <a:solidFill>
                  <a:srgbClr val="B7B7B7"/>
                </a:solidFill>
                <a:latin typeface="Tahoma"/>
                <a:cs typeface="Tahoma"/>
              </a:rPr>
              <a:t>a</a:t>
            </a:r>
            <a:r>
              <a:rPr sz="2400" spc="-290" dirty="0">
                <a:solidFill>
                  <a:srgbClr val="B7B7B7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B7B7B7"/>
                </a:solidFill>
                <a:latin typeface="Tahoma"/>
                <a:cs typeface="Tahoma"/>
              </a:rPr>
              <a:t>imagen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57974"/>
            <a:ext cx="9791697" cy="682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3100" y="730778"/>
            <a:ext cx="11918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80" dirty="0">
                <a:solidFill>
                  <a:srgbClr val="145D29"/>
                </a:solidFill>
              </a:rPr>
              <a:t>Ar</a:t>
            </a:r>
            <a:r>
              <a:rPr sz="3800" dirty="0">
                <a:solidFill>
                  <a:srgbClr val="145D29"/>
                </a:solidFill>
              </a:rPr>
              <a:t>r</a:t>
            </a:r>
            <a:r>
              <a:rPr sz="3800" spc="-35" dirty="0">
                <a:solidFill>
                  <a:srgbClr val="145D29"/>
                </a:solidFill>
              </a:rPr>
              <a:t>ay</a:t>
            </a:r>
            <a:endParaRPr sz="3800"/>
          </a:p>
        </p:txBody>
      </p:sp>
      <p:sp>
        <p:nvSpPr>
          <p:cNvPr id="6" name="object 6"/>
          <p:cNvSpPr txBox="1"/>
          <p:nvPr/>
        </p:nvSpPr>
        <p:spPr>
          <a:xfrm>
            <a:off x="671574" y="2432960"/>
            <a:ext cx="3961129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0" dirty="0">
                <a:latin typeface="Roboto"/>
                <a:cs typeface="Roboto"/>
              </a:rPr>
              <a:t>La </a:t>
            </a:r>
            <a:r>
              <a:rPr sz="3000" spc="-40" dirty="0">
                <a:latin typeface="Roboto"/>
                <a:cs typeface="Roboto"/>
              </a:rPr>
              <a:t>estructura </a:t>
            </a:r>
            <a:r>
              <a:rPr sz="3000" spc="-35" dirty="0">
                <a:latin typeface="Roboto"/>
                <a:cs typeface="Roboto"/>
              </a:rPr>
              <a:t>central </a:t>
            </a:r>
            <a:r>
              <a:rPr sz="3000" spc="-735" dirty="0">
                <a:latin typeface="Roboto"/>
                <a:cs typeface="Roboto"/>
              </a:rPr>
              <a:t> </a:t>
            </a:r>
            <a:r>
              <a:rPr sz="3000" spc="-5" dirty="0">
                <a:latin typeface="Roboto"/>
                <a:cs typeface="Roboto"/>
              </a:rPr>
              <a:t>de</a:t>
            </a:r>
            <a:r>
              <a:rPr sz="3000" spc="-20" dirty="0">
                <a:latin typeface="Roboto"/>
                <a:cs typeface="Roboto"/>
              </a:rPr>
              <a:t> </a:t>
            </a:r>
            <a:r>
              <a:rPr sz="3000" spc="-50" dirty="0">
                <a:latin typeface="Roboto"/>
                <a:cs typeface="Roboto"/>
              </a:rPr>
              <a:t>NumPy.</a:t>
            </a:r>
            <a:endParaRPr sz="3000">
              <a:latin typeface="Roboto"/>
              <a:cs typeface="Roboto"/>
            </a:endParaRPr>
          </a:p>
          <a:p>
            <a:pPr marL="471170" marR="9525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0" dirty="0">
                <a:latin typeface="Roboto"/>
                <a:cs typeface="Roboto"/>
              </a:rPr>
              <a:t>Representa </a:t>
            </a:r>
            <a:r>
              <a:rPr sz="3000" spc="-25" dirty="0">
                <a:latin typeface="Roboto"/>
                <a:cs typeface="Roboto"/>
              </a:rPr>
              <a:t>datos </a:t>
            </a:r>
            <a:r>
              <a:rPr sz="3000" spc="-10" dirty="0">
                <a:latin typeface="Roboto"/>
                <a:cs typeface="Roboto"/>
              </a:rPr>
              <a:t>de </a:t>
            </a:r>
            <a:r>
              <a:rPr sz="3000" spc="-735" dirty="0">
                <a:latin typeface="Roboto"/>
                <a:cs typeface="Roboto"/>
              </a:rPr>
              <a:t> </a:t>
            </a:r>
            <a:r>
              <a:rPr sz="3000" spc="-45" dirty="0">
                <a:latin typeface="Roboto"/>
                <a:cs typeface="Roboto"/>
              </a:rPr>
              <a:t>una</a:t>
            </a:r>
            <a:r>
              <a:rPr sz="3000" spc="-20" dirty="0">
                <a:latin typeface="Roboto"/>
                <a:cs typeface="Roboto"/>
              </a:rPr>
              <a:t> </a:t>
            </a:r>
            <a:r>
              <a:rPr sz="3000" spc="-30" dirty="0">
                <a:latin typeface="Roboto"/>
                <a:cs typeface="Roboto"/>
              </a:rPr>
              <a:t>manera </a:t>
            </a:r>
            <a:r>
              <a:rPr sz="3000" spc="-25" dirty="0">
                <a:latin typeface="Roboto"/>
                <a:cs typeface="Roboto"/>
              </a:rPr>
              <a:t> </a:t>
            </a:r>
            <a:r>
              <a:rPr sz="3000" spc="-35" dirty="0">
                <a:latin typeface="Roboto"/>
                <a:cs typeface="Roboto"/>
              </a:rPr>
              <a:t>estructurada.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5" dirty="0">
                <a:latin typeface="Roboto"/>
                <a:cs typeface="Roboto"/>
              </a:rPr>
              <a:t>Indexado.</a:t>
            </a:r>
            <a:endParaRPr sz="3000">
              <a:latin typeface="Roboto"/>
              <a:cs typeface="Roboto"/>
            </a:endParaRPr>
          </a:p>
          <a:p>
            <a:pPr marL="471170" marR="14732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5" dirty="0">
                <a:latin typeface="Roboto"/>
                <a:cs typeface="Roboto"/>
              </a:rPr>
              <a:t>Acceso </a:t>
            </a:r>
            <a:r>
              <a:rPr sz="3000" spc="-20" dirty="0">
                <a:latin typeface="Roboto"/>
                <a:cs typeface="Roboto"/>
              </a:rPr>
              <a:t>a </a:t>
            </a:r>
            <a:r>
              <a:rPr sz="3000" spc="-40" dirty="0">
                <a:latin typeface="Roboto"/>
                <a:cs typeface="Roboto"/>
              </a:rPr>
              <a:t>uno </a:t>
            </a:r>
            <a:r>
              <a:rPr sz="3000" spc="5" dirty="0">
                <a:latin typeface="Roboto"/>
                <a:cs typeface="Roboto"/>
              </a:rPr>
              <a:t>o </a:t>
            </a:r>
            <a:r>
              <a:rPr sz="3000" spc="10" dirty="0">
                <a:latin typeface="Roboto"/>
                <a:cs typeface="Roboto"/>
              </a:rPr>
              <a:t> </a:t>
            </a:r>
            <a:r>
              <a:rPr sz="3000" spc="-25" dirty="0">
                <a:latin typeface="Roboto"/>
                <a:cs typeface="Roboto"/>
              </a:rPr>
              <a:t>muchos</a:t>
            </a:r>
            <a:r>
              <a:rPr sz="3000" spc="-90" dirty="0">
                <a:latin typeface="Roboto"/>
                <a:cs typeface="Roboto"/>
              </a:rPr>
              <a:t> </a:t>
            </a:r>
            <a:r>
              <a:rPr sz="3000" spc="-15" dirty="0">
                <a:latin typeface="Roboto"/>
                <a:cs typeface="Roboto"/>
              </a:rPr>
              <a:t>elementos.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5400" y="24"/>
            <a:ext cx="4686299" cy="73405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345" y="212971"/>
            <a:ext cx="9427845" cy="6984365"/>
            <a:chOff x="153345" y="212971"/>
            <a:chExt cx="9427845" cy="6984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3549" y="359425"/>
              <a:ext cx="9084945" cy="6641465"/>
            </a:xfrm>
            <a:custGeom>
              <a:avLst/>
              <a:gdLst/>
              <a:ahLst/>
              <a:cxnLst/>
              <a:rect l="l" t="t" r="r" b="b"/>
              <a:pathLst>
                <a:path w="9084945" h="6641465">
                  <a:moveTo>
                    <a:pt x="8982520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0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4" y="6633378"/>
                  </a:lnTo>
                  <a:lnTo>
                    <a:pt x="8982520" y="6641399"/>
                  </a:lnTo>
                  <a:close/>
                </a:path>
              </a:pathLst>
            </a:custGeom>
            <a:solidFill>
              <a:srgbClr val="143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6397" y="359424"/>
              <a:ext cx="3267710" cy="336550"/>
            </a:xfrm>
            <a:custGeom>
              <a:avLst/>
              <a:gdLst/>
              <a:ahLst/>
              <a:cxnLst/>
              <a:rect l="l" t="t" r="r" b="b"/>
              <a:pathLst>
                <a:path w="3267710" h="33655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145D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33697" y="359424"/>
              <a:ext cx="3267710" cy="336550"/>
            </a:xfrm>
            <a:custGeom>
              <a:avLst/>
              <a:gdLst/>
              <a:ahLst/>
              <a:cxnLst/>
              <a:rect l="l" t="t" r="r" b="b"/>
              <a:pathLst>
                <a:path w="3267709" h="336550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3699" y="685800"/>
              <a:ext cx="9084310" cy="0"/>
            </a:xfrm>
            <a:custGeom>
              <a:avLst/>
              <a:gdLst/>
              <a:ahLst/>
              <a:cxnLst/>
              <a:rect l="l" t="t" r="r" b="b"/>
              <a:pathLst>
                <a:path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62865" y="1388413"/>
            <a:ext cx="38658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Courier New"/>
                <a:cs typeface="Courier New"/>
              </a:rPr>
              <a:t>import</a:t>
            </a:r>
            <a:r>
              <a:rPr sz="2800" b="0" spc="-35" dirty="0">
                <a:latin typeface="Courier New"/>
                <a:cs typeface="Courier New"/>
              </a:rPr>
              <a:t> </a:t>
            </a:r>
            <a:r>
              <a:rPr sz="2800" b="0" spc="-5" dirty="0">
                <a:latin typeface="Courier New"/>
                <a:cs typeface="Courier New"/>
              </a:rPr>
              <a:t>numpy</a:t>
            </a:r>
            <a:r>
              <a:rPr sz="2800" b="0" spc="-30" dirty="0">
                <a:latin typeface="Courier New"/>
                <a:cs typeface="Courier New"/>
              </a:rPr>
              <a:t> </a:t>
            </a:r>
            <a:r>
              <a:rPr sz="2800" b="0" spc="-5" dirty="0">
                <a:latin typeface="Courier New"/>
                <a:cs typeface="Courier New"/>
              </a:rPr>
              <a:t>as</a:t>
            </a:r>
            <a:r>
              <a:rPr sz="2800" b="0" spc="-35" dirty="0">
                <a:latin typeface="Courier New"/>
                <a:cs typeface="Courier New"/>
              </a:rPr>
              <a:t> </a:t>
            </a:r>
            <a:r>
              <a:rPr sz="2800" b="0" spc="-5" dirty="0">
                <a:latin typeface="Courier New"/>
                <a:cs typeface="Courier New"/>
              </a:rPr>
              <a:t>np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5899" y="4458212"/>
            <a:ext cx="440055" cy="548640"/>
          </a:xfrm>
          <a:prstGeom prst="rect">
            <a:avLst/>
          </a:prstGeom>
          <a:solidFill>
            <a:srgbClr val="D0E0E3"/>
          </a:solidFill>
          <a:ln w="9524">
            <a:solidFill>
              <a:srgbClr val="145D29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145D29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75899" y="5006812"/>
            <a:ext cx="440055" cy="548640"/>
          </a:xfrm>
          <a:prstGeom prst="rect">
            <a:avLst/>
          </a:prstGeom>
          <a:solidFill>
            <a:srgbClr val="D0E0E3"/>
          </a:solidFill>
          <a:ln w="9524">
            <a:solidFill>
              <a:srgbClr val="145D29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145D29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5899" y="5555412"/>
            <a:ext cx="440055" cy="548640"/>
          </a:xfrm>
          <a:prstGeom prst="rect">
            <a:avLst/>
          </a:prstGeom>
          <a:solidFill>
            <a:srgbClr val="D0E0E3"/>
          </a:solidFill>
          <a:ln w="9524">
            <a:solidFill>
              <a:srgbClr val="145D29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145D29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ctr">
              <a:lnSpc>
                <a:spcPts val="3000"/>
              </a:lnSpc>
              <a:spcBef>
                <a:spcPts val="500"/>
              </a:spcBef>
            </a:pPr>
            <a:r>
              <a:rPr dirty="0"/>
              <a:t>a</a:t>
            </a:r>
            <a:r>
              <a:rPr spc="-30" dirty="0"/>
              <a:t> </a:t>
            </a:r>
            <a:r>
              <a:rPr dirty="0"/>
              <a:t>=</a:t>
            </a:r>
            <a:r>
              <a:rPr spc="-25" dirty="0"/>
              <a:t> </a:t>
            </a:r>
            <a:r>
              <a:rPr spc="-5" dirty="0"/>
              <a:t>np.array([1,</a:t>
            </a:r>
            <a:r>
              <a:rPr spc="-30" dirty="0"/>
              <a:t> </a:t>
            </a:r>
            <a:r>
              <a:rPr spc="-5" dirty="0"/>
              <a:t>2,</a:t>
            </a:r>
            <a:r>
              <a:rPr spc="-25" dirty="0"/>
              <a:t> </a:t>
            </a:r>
            <a:r>
              <a:rPr spc="-5" dirty="0"/>
              <a:t>3]) </a:t>
            </a:r>
            <a:r>
              <a:rPr spc="-1664" dirty="0"/>
              <a:t> </a:t>
            </a:r>
            <a:r>
              <a:rPr dirty="0"/>
              <a:t>a</a:t>
            </a:r>
          </a:p>
          <a:p>
            <a:pPr algn="ctr">
              <a:lnSpc>
                <a:spcPts val="2960"/>
              </a:lnSpc>
            </a:pPr>
            <a:r>
              <a:rPr spc="-5" dirty="0"/>
              <a:t>array([1,</a:t>
            </a:r>
            <a:r>
              <a:rPr spc="-45" dirty="0"/>
              <a:t> </a:t>
            </a:r>
            <a:r>
              <a:rPr spc="-5" dirty="0"/>
              <a:t>2,</a:t>
            </a:r>
            <a:r>
              <a:rPr spc="-40" dirty="0"/>
              <a:t> </a:t>
            </a:r>
            <a:r>
              <a:rPr spc="-5" dirty="0"/>
              <a:t>3])</a:t>
            </a:r>
          </a:p>
          <a:p>
            <a:pPr>
              <a:lnSpc>
                <a:spcPct val="100000"/>
              </a:lnSpc>
            </a:pPr>
            <a:endParaRPr sz="4350"/>
          </a:p>
          <a:p>
            <a:pPr algn="ctr">
              <a:lnSpc>
                <a:spcPct val="100000"/>
              </a:lnSpc>
            </a:pPr>
            <a:r>
              <a:rPr sz="2400" b="1" spc="10" dirty="0">
                <a:latin typeface="Roboto"/>
                <a:cs typeface="Roboto"/>
              </a:rPr>
              <a:t>Array</a:t>
            </a:r>
            <a:endParaRPr sz="2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6792" y="3171499"/>
            <a:ext cx="50704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Tipos</a:t>
            </a:r>
            <a:r>
              <a:rPr spc="-45" dirty="0"/>
              <a:t> </a:t>
            </a:r>
            <a:r>
              <a:rPr spc="40" dirty="0"/>
              <a:t>de</a:t>
            </a:r>
            <a:r>
              <a:rPr spc="-45" dirty="0"/>
              <a:t> </a:t>
            </a:r>
            <a:r>
              <a:rPr spc="-40" dirty="0"/>
              <a:t>datos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7797" y="3171499"/>
            <a:ext cx="44691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Dimensiones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6043" y="608131"/>
            <a:ext cx="70453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45D29"/>
                </a:solidFill>
              </a:rPr>
              <a:t>Dimensiones</a:t>
            </a:r>
            <a:r>
              <a:rPr sz="4800" spc="-35" dirty="0">
                <a:solidFill>
                  <a:srgbClr val="145D29"/>
                </a:solidFill>
              </a:rPr>
              <a:t> </a:t>
            </a:r>
            <a:r>
              <a:rPr sz="4800" spc="35" dirty="0">
                <a:solidFill>
                  <a:srgbClr val="145D29"/>
                </a:solidFill>
              </a:rPr>
              <a:t>de</a:t>
            </a:r>
            <a:r>
              <a:rPr sz="4800" spc="-25" dirty="0">
                <a:solidFill>
                  <a:srgbClr val="145D29"/>
                </a:solidFill>
              </a:rPr>
              <a:t> </a:t>
            </a:r>
            <a:r>
              <a:rPr sz="4800" spc="-10" dirty="0">
                <a:solidFill>
                  <a:srgbClr val="145D29"/>
                </a:solidFill>
              </a:rPr>
              <a:t>los</a:t>
            </a:r>
            <a:r>
              <a:rPr sz="4800" spc="-25" dirty="0">
                <a:solidFill>
                  <a:srgbClr val="145D29"/>
                </a:solidFill>
              </a:rPr>
              <a:t> </a:t>
            </a:r>
            <a:r>
              <a:rPr sz="4800" spc="-35" dirty="0">
                <a:solidFill>
                  <a:srgbClr val="145D29"/>
                </a:solidFill>
              </a:rPr>
              <a:t>datos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3412951"/>
            <a:ext cx="6702825" cy="14476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1663" y="3048614"/>
            <a:ext cx="6375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143E34"/>
                </a:solidFill>
                <a:latin typeface="Roboto"/>
                <a:cs typeface="Roboto"/>
              </a:rPr>
              <a:t>Scalar</a:t>
            </a:r>
            <a:endParaRPr sz="17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9080" y="3048614"/>
            <a:ext cx="6616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143E34"/>
                </a:solidFill>
                <a:latin typeface="Roboto"/>
                <a:cs typeface="Roboto"/>
              </a:rPr>
              <a:t>Vector</a:t>
            </a:r>
            <a:endParaRPr sz="17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7761" y="3048614"/>
            <a:ext cx="6483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" dirty="0">
                <a:solidFill>
                  <a:srgbClr val="143E34"/>
                </a:solidFill>
                <a:latin typeface="Roboto"/>
                <a:cs typeface="Roboto"/>
              </a:rPr>
              <a:t>Matrix</a:t>
            </a:r>
            <a:endParaRPr sz="17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2791" y="3048614"/>
            <a:ext cx="698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dirty="0">
                <a:solidFill>
                  <a:srgbClr val="143E34"/>
                </a:solidFill>
                <a:latin typeface="Roboto"/>
                <a:cs typeface="Roboto"/>
              </a:rPr>
              <a:t>Tensor</a:t>
            </a:r>
            <a:endParaRPr sz="17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3886" y="5165021"/>
            <a:ext cx="692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Roboto"/>
                <a:cs typeface="Roboto"/>
              </a:rPr>
              <a:t>dim</a:t>
            </a:r>
            <a:r>
              <a:rPr sz="1600" spc="-55" dirty="0">
                <a:latin typeface="Roboto"/>
                <a:cs typeface="Roboto"/>
              </a:rPr>
              <a:t> </a:t>
            </a:r>
            <a:r>
              <a:rPr sz="1600" spc="-25" dirty="0">
                <a:latin typeface="Roboto"/>
                <a:cs typeface="Roboto"/>
              </a:rPr>
              <a:t>=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0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3123" y="5165021"/>
            <a:ext cx="692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Roboto"/>
                <a:cs typeface="Roboto"/>
              </a:rPr>
              <a:t>dim</a:t>
            </a:r>
            <a:r>
              <a:rPr sz="1600" spc="-55" dirty="0">
                <a:latin typeface="Roboto"/>
                <a:cs typeface="Roboto"/>
              </a:rPr>
              <a:t> </a:t>
            </a:r>
            <a:r>
              <a:rPr sz="1600" spc="-25" dirty="0">
                <a:latin typeface="Roboto"/>
                <a:cs typeface="Roboto"/>
              </a:rPr>
              <a:t>=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1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5361" y="5165021"/>
            <a:ext cx="692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Roboto"/>
                <a:cs typeface="Roboto"/>
              </a:rPr>
              <a:t>dim</a:t>
            </a:r>
            <a:r>
              <a:rPr sz="1600" spc="-55" dirty="0">
                <a:latin typeface="Roboto"/>
                <a:cs typeface="Roboto"/>
              </a:rPr>
              <a:t> </a:t>
            </a:r>
            <a:r>
              <a:rPr sz="1600" spc="-25" dirty="0">
                <a:latin typeface="Roboto"/>
                <a:cs typeface="Roboto"/>
              </a:rPr>
              <a:t>=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2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97611" y="5165021"/>
            <a:ext cx="692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Roboto"/>
                <a:cs typeface="Roboto"/>
              </a:rPr>
              <a:t>dim</a:t>
            </a:r>
            <a:r>
              <a:rPr sz="1600" spc="-55" dirty="0">
                <a:latin typeface="Roboto"/>
                <a:cs typeface="Roboto"/>
              </a:rPr>
              <a:t> </a:t>
            </a:r>
            <a:r>
              <a:rPr sz="1600" spc="-25" dirty="0">
                <a:latin typeface="Roboto"/>
                <a:cs typeface="Roboto"/>
              </a:rPr>
              <a:t>=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-5" dirty="0">
                <a:latin typeface="Roboto"/>
                <a:cs typeface="Roboto"/>
              </a:rPr>
              <a:t>3</a:t>
            </a:r>
            <a:endParaRPr sz="1600">
              <a:latin typeface="Roboto"/>
              <a:cs typeface="Roboto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28177" y="3412951"/>
            <a:ext cx="1377723" cy="13560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126341" y="5165021"/>
            <a:ext cx="6902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Roboto"/>
                <a:cs typeface="Roboto"/>
              </a:rPr>
              <a:t>dim</a:t>
            </a:r>
            <a:r>
              <a:rPr sz="1600" spc="-55" dirty="0">
                <a:latin typeface="Roboto"/>
                <a:cs typeface="Roboto"/>
              </a:rPr>
              <a:t> </a:t>
            </a:r>
            <a:r>
              <a:rPr sz="1600" spc="-25" dirty="0">
                <a:latin typeface="Roboto"/>
                <a:cs typeface="Roboto"/>
              </a:rPr>
              <a:t>=</a:t>
            </a:r>
            <a:r>
              <a:rPr sz="1600" spc="-50" dirty="0">
                <a:latin typeface="Roboto"/>
                <a:cs typeface="Roboto"/>
              </a:rPr>
              <a:t> </a:t>
            </a:r>
            <a:r>
              <a:rPr sz="1600" spc="-30" dirty="0">
                <a:latin typeface="Roboto"/>
                <a:cs typeface="Roboto"/>
              </a:rPr>
              <a:t>n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57974"/>
            <a:ext cx="9791697" cy="6826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59745" y="608131"/>
            <a:ext cx="30638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0" dirty="0">
                <a:solidFill>
                  <a:srgbClr val="145D29"/>
                </a:solidFill>
                <a:latin typeface="Roboto"/>
                <a:cs typeface="Roboto"/>
              </a:rPr>
              <a:t>Matrix</a:t>
            </a:r>
            <a:r>
              <a:rPr sz="4800" b="1" spc="-45" dirty="0">
                <a:solidFill>
                  <a:srgbClr val="145D29"/>
                </a:solidFill>
                <a:latin typeface="Roboto"/>
                <a:cs typeface="Roboto"/>
              </a:rPr>
              <a:t> </a:t>
            </a:r>
            <a:r>
              <a:rPr sz="4800" b="1" spc="-229" dirty="0">
                <a:solidFill>
                  <a:srgbClr val="145D29"/>
                </a:solidFill>
                <a:latin typeface="Roboto"/>
                <a:cs typeface="Roboto"/>
              </a:rPr>
              <a:t>-</a:t>
            </a:r>
            <a:r>
              <a:rPr sz="4800" b="1" spc="-45" dirty="0">
                <a:solidFill>
                  <a:srgbClr val="145D29"/>
                </a:solidFill>
                <a:latin typeface="Roboto"/>
                <a:cs typeface="Roboto"/>
              </a:rPr>
              <a:t> </a:t>
            </a:r>
            <a:r>
              <a:rPr sz="4800" b="1" spc="-35" dirty="0">
                <a:solidFill>
                  <a:srgbClr val="145D29"/>
                </a:solidFill>
                <a:latin typeface="Roboto"/>
                <a:cs typeface="Roboto"/>
              </a:rPr>
              <a:t>2D</a:t>
            </a:r>
            <a:endParaRPr sz="48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3963" y="2290350"/>
            <a:ext cx="6123772" cy="4062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16339" y="1814472"/>
            <a:ext cx="275336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20" dirty="0">
                <a:latin typeface="Roboto Lt"/>
                <a:cs typeface="Roboto Lt"/>
              </a:rPr>
              <a:t>(Ejemplos,</a:t>
            </a:r>
            <a:r>
              <a:rPr sz="1900" i="1" spc="-65" dirty="0">
                <a:latin typeface="Roboto Lt"/>
                <a:cs typeface="Roboto Lt"/>
              </a:rPr>
              <a:t> </a:t>
            </a:r>
            <a:r>
              <a:rPr sz="1900" i="1" spc="-25" dirty="0">
                <a:latin typeface="Roboto Lt"/>
                <a:cs typeface="Roboto Lt"/>
              </a:rPr>
              <a:t>características)</a:t>
            </a:r>
            <a:endParaRPr sz="190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9200" y="608131"/>
            <a:ext cx="32086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>
                <a:solidFill>
                  <a:srgbClr val="145D29"/>
                </a:solidFill>
              </a:rPr>
              <a:t>Tensor</a:t>
            </a:r>
            <a:r>
              <a:rPr sz="4800" spc="-45" dirty="0">
                <a:solidFill>
                  <a:srgbClr val="145D29"/>
                </a:solidFill>
              </a:rPr>
              <a:t> </a:t>
            </a:r>
            <a:r>
              <a:rPr sz="4800" spc="-229" dirty="0">
                <a:solidFill>
                  <a:srgbClr val="145D29"/>
                </a:solidFill>
              </a:rPr>
              <a:t>-</a:t>
            </a:r>
            <a:r>
              <a:rPr sz="4800" spc="-40" dirty="0">
                <a:solidFill>
                  <a:srgbClr val="145D29"/>
                </a:solidFill>
              </a:rPr>
              <a:t> </a:t>
            </a:r>
            <a:r>
              <a:rPr sz="4800" spc="-35" dirty="0">
                <a:solidFill>
                  <a:srgbClr val="145D29"/>
                </a:solidFill>
              </a:rPr>
              <a:t>3D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599046" y="2348648"/>
            <a:ext cx="45859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25" dirty="0">
                <a:latin typeface="Roboto"/>
                <a:cs typeface="Roboto"/>
              </a:rPr>
              <a:t>(Ejemplos,</a:t>
            </a:r>
            <a:r>
              <a:rPr sz="1900" i="1" spc="-20" dirty="0">
                <a:latin typeface="Roboto"/>
                <a:cs typeface="Roboto"/>
              </a:rPr>
              <a:t> </a:t>
            </a:r>
            <a:r>
              <a:rPr sz="1900" i="1" spc="-30" dirty="0">
                <a:latin typeface="Roboto"/>
                <a:cs typeface="Roboto"/>
              </a:rPr>
              <a:t>Serie</a:t>
            </a:r>
            <a:r>
              <a:rPr sz="1900" i="1" spc="-20" dirty="0">
                <a:latin typeface="Roboto"/>
                <a:cs typeface="Roboto"/>
              </a:rPr>
              <a:t> </a:t>
            </a:r>
            <a:r>
              <a:rPr sz="1900" i="1" spc="-25" dirty="0">
                <a:latin typeface="Roboto"/>
                <a:cs typeface="Roboto"/>
              </a:rPr>
              <a:t>de</a:t>
            </a:r>
            <a:r>
              <a:rPr sz="1900" i="1" spc="-15" dirty="0">
                <a:latin typeface="Roboto"/>
                <a:cs typeface="Roboto"/>
              </a:rPr>
              <a:t> </a:t>
            </a:r>
            <a:r>
              <a:rPr sz="1900" i="1" spc="-30" dirty="0">
                <a:latin typeface="Roboto"/>
                <a:cs typeface="Roboto"/>
              </a:rPr>
              <a:t>tiempo,</a:t>
            </a:r>
            <a:r>
              <a:rPr sz="1900" i="1" spc="-20" dirty="0">
                <a:latin typeface="Roboto"/>
                <a:cs typeface="Roboto"/>
              </a:rPr>
              <a:t> </a:t>
            </a:r>
            <a:r>
              <a:rPr sz="1900" i="1" spc="-30" dirty="0">
                <a:latin typeface="Roboto"/>
                <a:cs typeface="Roboto"/>
              </a:rPr>
              <a:t>Características)</a:t>
            </a:r>
            <a:endParaRPr sz="19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36355" y="2923362"/>
            <a:ext cx="4460875" cy="2050414"/>
            <a:chOff x="2836355" y="2923362"/>
            <a:chExt cx="4460875" cy="2050414"/>
          </a:xfrm>
        </p:grpSpPr>
        <p:sp>
          <p:nvSpPr>
            <p:cNvPr id="5" name="object 5"/>
            <p:cNvSpPr/>
            <p:nvPr/>
          </p:nvSpPr>
          <p:spPr>
            <a:xfrm>
              <a:off x="3309817" y="2928124"/>
              <a:ext cx="3714750" cy="1247775"/>
            </a:xfrm>
            <a:custGeom>
              <a:avLst/>
              <a:gdLst/>
              <a:ahLst/>
              <a:cxnLst/>
              <a:rect l="l" t="t" r="r" b="b"/>
              <a:pathLst>
                <a:path w="3714750" h="1247775">
                  <a:moveTo>
                    <a:pt x="3714300" y="1247699"/>
                  </a:moveTo>
                  <a:lnTo>
                    <a:pt x="0" y="1247699"/>
                  </a:lnTo>
                  <a:lnTo>
                    <a:pt x="0" y="0"/>
                  </a:lnTo>
                  <a:lnTo>
                    <a:pt x="3714300" y="0"/>
                  </a:lnTo>
                  <a:lnTo>
                    <a:pt x="3714300" y="12476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09817" y="2928124"/>
              <a:ext cx="3714750" cy="1247775"/>
            </a:xfrm>
            <a:custGeom>
              <a:avLst/>
              <a:gdLst/>
              <a:ahLst/>
              <a:cxnLst/>
              <a:rect l="l" t="t" r="r" b="b"/>
              <a:pathLst>
                <a:path w="3714750" h="1247775">
                  <a:moveTo>
                    <a:pt x="0" y="0"/>
                  </a:moveTo>
                  <a:lnTo>
                    <a:pt x="3714300" y="0"/>
                  </a:lnTo>
                  <a:lnTo>
                    <a:pt x="3714300" y="1247699"/>
                  </a:lnTo>
                  <a:lnTo>
                    <a:pt x="0" y="1247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7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9849" y="3106331"/>
              <a:ext cx="3714750" cy="1247775"/>
            </a:xfrm>
            <a:custGeom>
              <a:avLst/>
              <a:gdLst/>
              <a:ahLst/>
              <a:cxnLst/>
              <a:rect l="l" t="t" r="r" b="b"/>
              <a:pathLst>
                <a:path w="3714750" h="1247775">
                  <a:moveTo>
                    <a:pt x="3714299" y="1247699"/>
                  </a:moveTo>
                  <a:lnTo>
                    <a:pt x="0" y="1247699"/>
                  </a:lnTo>
                  <a:lnTo>
                    <a:pt x="0" y="0"/>
                  </a:lnTo>
                  <a:lnTo>
                    <a:pt x="3714299" y="0"/>
                  </a:lnTo>
                  <a:lnTo>
                    <a:pt x="3714299" y="12476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99849" y="3106331"/>
              <a:ext cx="3714750" cy="1247775"/>
            </a:xfrm>
            <a:custGeom>
              <a:avLst/>
              <a:gdLst/>
              <a:ahLst/>
              <a:cxnLst/>
              <a:rect l="l" t="t" r="r" b="b"/>
              <a:pathLst>
                <a:path w="3714750" h="1247775">
                  <a:moveTo>
                    <a:pt x="0" y="0"/>
                  </a:moveTo>
                  <a:lnTo>
                    <a:pt x="3714299" y="0"/>
                  </a:lnTo>
                  <a:lnTo>
                    <a:pt x="3714299" y="1247699"/>
                  </a:lnTo>
                  <a:lnTo>
                    <a:pt x="0" y="1247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7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6720" y="3247803"/>
              <a:ext cx="3714750" cy="1247775"/>
            </a:xfrm>
            <a:custGeom>
              <a:avLst/>
              <a:gdLst/>
              <a:ahLst/>
              <a:cxnLst/>
              <a:rect l="l" t="t" r="r" b="b"/>
              <a:pathLst>
                <a:path w="3714750" h="1247775">
                  <a:moveTo>
                    <a:pt x="3714299" y="1247699"/>
                  </a:moveTo>
                  <a:lnTo>
                    <a:pt x="0" y="1247699"/>
                  </a:lnTo>
                  <a:lnTo>
                    <a:pt x="0" y="0"/>
                  </a:lnTo>
                  <a:lnTo>
                    <a:pt x="3714299" y="0"/>
                  </a:lnTo>
                  <a:lnTo>
                    <a:pt x="3714299" y="12476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76720" y="3247803"/>
              <a:ext cx="3714750" cy="1247775"/>
            </a:xfrm>
            <a:custGeom>
              <a:avLst/>
              <a:gdLst/>
              <a:ahLst/>
              <a:cxnLst/>
              <a:rect l="l" t="t" r="r" b="b"/>
              <a:pathLst>
                <a:path w="3714750" h="1247775">
                  <a:moveTo>
                    <a:pt x="0" y="0"/>
                  </a:moveTo>
                  <a:lnTo>
                    <a:pt x="3714299" y="0"/>
                  </a:lnTo>
                  <a:lnTo>
                    <a:pt x="3714299" y="1247699"/>
                  </a:lnTo>
                  <a:lnTo>
                    <a:pt x="0" y="1247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7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73867" y="3449636"/>
              <a:ext cx="3714750" cy="1247775"/>
            </a:xfrm>
            <a:custGeom>
              <a:avLst/>
              <a:gdLst/>
              <a:ahLst/>
              <a:cxnLst/>
              <a:rect l="l" t="t" r="r" b="b"/>
              <a:pathLst>
                <a:path w="3714750" h="1247775">
                  <a:moveTo>
                    <a:pt x="3714300" y="1247699"/>
                  </a:moveTo>
                  <a:lnTo>
                    <a:pt x="0" y="1247699"/>
                  </a:lnTo>
                  <a:lnTo>
                    <a:pt x="0" y="0"/>
                  </a:lnTo>
                  <a:lnTo>
                    <a:pt x="3714300" y="0"/>
                  </a:lnTo>
                  <a:lnTo>
                    <a:pt x="3714300" y="12476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73867" y="3449636"/>
              <a:ext cx="3714750" cy="1247775"/>
            </a:xfrm>
            <a:custGeom>
              <a:avLst/>
              <a:gdLst/>
              <a:ahLst/>
              <a:cxnLst/>
              <a:rect l="l" t="t" r="r" b="b"/>
              <a:pathLst>
                <a:path w="3714750" h="1247775">
                  <a:moveTo>
                    <a:pt x="0" y="0"/>
                  </a:moveTo>
                  <a:lnTo>
                    <a:pt x="3714300" y="0"/>
                  </a:lnTo>
                  <a:lnTo>
                    <a:pt x="3714300" y="1247699"/>
                  </a:lnTo>
                  <a:lnTo>
                    <a:pt x="0" y="1247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7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41118" y="3692641"/>
              <a:ext cx="3714750" cy="1247775"/>
            </a:xfrm>
            <a:custGeom>
              <a:avLst/>
              <a:gdLst/>
              <a:ahLst/>
              <a:cxnLst/>
              <a:rect l="l" t="t" r="r" b="b"/>
              <a:pathLst>
                <a:path w="3714750" h="1247775">
                  <a:moveTo>
                    <a:pt x="3714299" y="1247699"/>
                  </a:moveTo>
                  <a:lnTo>
                    <a:pt x="0" y="1247699"/>
                  </a:lnTo>
                  <a:lnTo>
                    <a:pt x="0" y="0"/>
                  </a:lnTo>
                  <a:lnTo>
                    <a:pt x="3714299" y="0"/>
                  </a:lnTo>
                  <a:lnTo>
                    <a:pt x="3714299" y="12476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41118" y="3692641"/>
              <a:ext cx="4451350" cy="1276350"/>
            </a:xfrm>
            <a:custGeom>
              <a:avLst/>
              <a:gdLst/>
              <a:ahLst/>
              <a:cxnLst/>
              <a:rect l="l" t="t" r="r" b="b"/>
              <a:pathLst>
                <a:path w="4451350" h="1276350">
                  <a:moveTo>
                    <a:pt x="0" y="0"/>
                  </a:moveTo>
                  <a:lnTo>
                    <a:pt x="3714299" y="0"/>
                  </a:lnTo>
                  <a:lnTo>
                    <a:pt x="3714299" y="1247699"/>
                  </a:lnTo>
                  <a:lnTo>
                    <a:pt x="0" y="1247699"/>
                  </a:lnTo>
                  <a:lnTo>
                    <a:pt x="0" y="0"/>
                  </a:lnTo>
                  <a:close/>
                </a:path>
                <a:path w="4451350" h="1276350">
                  <a:moveTo>
                    <a:pt x="4265153" y="386588"/>
                  </a:moveTo>
                  <a:lnTo>
                    <a:pt x="4305044" y="414991"/>
                  </a:lnTo>
                  <a:lnTo>
                    <a:pt x="4337605" y="449442"/>
                  </a:lnTo>
                  <a:lnTo>
                    <a:pt x="4362464" y="488638"/>
                  </a:lnTo>
                  <a:lnTo>
                    <a:pt x="4379246" y="531279"/>
                  </a:lnTo>
                  <a:lnTo>
                    <a:pt x="4387578" y="576062"/>
                  </a:lnTo>
                  <a:lnTo>
                    <a:pt x="4387086" y="621686"/>
                  </a:lnTo>
                  <a:lnTo>
                    <a:pt x="4377394" y="666850"/>
                  </a:lnTo>
                  <a:lnTo>
                    <a:pt x="4358131" y="710252"/>
                  </a:lnTo>
                  <a:lnTo>
                    <a:pt x="4338868" y="753654"/>
                  </a:lnTo>
                  <a:lnTo>
                    <a:pt x="4329177" y="798818"/>
                  </a:lnTo>
                  <a:lnTo>
                    <a:pt x="4328685" y="844442"/>
                  </a:lnTo>
                  <a:lnTo>
                    <a:pt x="4337016" y="889225"/>
                  </a:lnTo>
                  <a:lnTo>
                    <a:pt x="4353798" y="931866"/>
                  </a:lnTo>
                  <a:lnTo>
                    <a:pt x="4378657" y="971062"/>
                  </a:lnTo>
                  <a:lnTo>
                    <a:pt x="4411219" y="1005513"/>
                  </a:lnTo>
                  <a:lnTo>
                    <a:pt x="4451109" y="1033916"/>
                  </a:lnTo>
                  <a:lnTo>
                    <a:pt x="4406476" y="1013770"/>
                  </a:lnTo>
                  <a:lnTo>
                    <a:pt x="4360312" y="1003001"/>
                  </a:lnTo>
                  <a:lnTo>
                    <a:pt x="4313930" y="1001277"/>
                  </a:lnTo>
                  <a:lnTo>
                    <a:pt x="4268642" y="1008265"/>
                  </a:lnTo>
                  <a:lnTo>
                    <a:pt x="4225761" y="1023632"/>
                  </a:lnTo>
                  <a:lnTo>
                    <a:pt x="4186600" y="1047046"/>
                  </a:lnTo>
                  <a:lnTo>
                    <a:pt x="4152471" y="1078173"/>
                  </a:lnTo>
                  <a:lnTo>
                    <a:pt x="4124687" y="1116680"/>
                  </a:lnTo>
                  <a:lnTo>
                    <a:pt x="4099275" y="1160924"/>
                  </a:lnTo>
                  <a:lnTo>
                    <a:pt x="4071491" y="1199431"/>
                  </a:lnTo>
                  <a:lnTo>
                    <a:pt x="4037362" y="1230558"/>
                  </a:lnTo>
                  <a:lnTo>
                    <a:pt x="3998201" y="1253972"/>
                  </a:lnTo>
                  <a:lnTo>
                    <a:pt x="3955321" y="1269339"/>
                  </a:lnTo>
                  <a:lnTo>
                    <a:pt x="3910033" y="1276327"/>
                  </a:lnTo>
                  <a:lnTo>
                    <a:pt x="3863651" y="1274603"/>
                  </a:lnTo>
                  <a:lnTo>
                    <a:pt x="3817486" y="1263834"/>
                  </a:lnTo>
                  <a:lnTo>
                    <a:pt x="3772853" y="1243688"/>
                  </a:lnTo>
                </a:path>
              </a:pathLst>
            </a:custGeom>
            <a:ln w="9524">
              <a:solidFill>
                <a:srgbClr val="27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2380502" y="3738074"/>
            <a:ext cx="356235" cy="1202690"/>
          </a:xfrm>
          <a:custGeom>
            <a:avLst/>
            <a:gdLst/>
            <a:ahLst/>
            <a:cxnLst/>
            <a:rect l="l" t="t" r="r" b="b"/>
            <a:pathLst>
              <a:path w="356235" h="1202689">
                <a:moveTo>
                  <a:pt x="356099" y="1202399"/>
                </a:moveTo>
                <a:lnTo>
                  <a:pt x="308767" y="1196039"/>
                </a:lnTo>
                <a:lnTo>
                  <a:pt x="266234" y="1178090"/>
                </a:lnTo>
                <a:lnTo>
                  <a:pt x="230199" y="1150250"/>
                </a:lnTo>
                <a:lnTo>
                  <a:pt x="202359" y="1114215"/>
                </a:lnTo>
                <a:lnTo>
                  <a:pt x="184410" y="1071682"/>
                </a:lnTo>
                <a:lnTo>
                  <a:pt x="178049" y="1024349"/>
                </a:lnTo>
                <a:lnTo>
                  <a:pt x="178049" y="810283"/>
                </a:lnTo>
                <a:lnTo>
                  <a:pt x="171689" y="762951"/>
                </a:lnTo>
                <a:lnTo>
                  <a:pt x="153740" y="720418"/>
                </a:lnTo>
                <a:lnTo>
                  <a:pt x="125900" y="684383"/>
                </a:lnTo>
                <a:lnTo>
                  <a:pt x="89865" y="656542"/>
                </a:lnTo>
                <a:lnTo>
                  <a:pt x="47332" y="638594"/>
                </a:lnTo>
                <a:lnTo>
                  <a:pt x="0" y="632233"/>
                </a:lnTo>
                <a:lnTo>
                  <a:pt x="47332" y="625873"/>
                </a:lnTo>
                <a:lnTo>
                  <a:pt x="89865" y="607924"/>
                </a:lnTo>
                <a:lnTo>
                  <a:pt x="125900" y="580084"/>
                </a:lnTo>
                <a:lnTo>
                  <a:pt x="153740" y="544049"/>
                </a:lnTo>
                <a:lnTo>
                  <a:pt x="171689" y="501516"/>
                </a:lnTo>
                <a:lnTo>
                  <a:pt x="178049" y="454183"/>
                </a:lnTo>
                <a:lnTo>
                  <a:pt x="178049" y="178049"/>
                </a:lnTo>
                <a:lnTo>
                  <a:pt x="184410" y="130717"/>
                </a:lnTo>
                <a:lnTo>
                  <a:pt x="202359" y="88184"/>
                </a:lnTo>
                <a:lnTo>
                  <a:pt x="230199" y="52149"/>
                </a:lnTo>
                <a:lnTo>
                  <a:pt x="266234" y="24308"/>
                </a:lnTo>
                <a:lnTo>
                  <a:pt x="308767" y="6360"/>
                </a:lnTo>
                <a:lnTo>
                  <a:pt x="356099" y="0"/>
                </a:lnTo>
              </a:path>
            </a:pathLst>
          </a:custGeom>
          <a:ln w="9524">
            <a:solidFill>
              <a:srgbClr val="274E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7975" y="4221146"/>
            <a:ext cx="13823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Roboto"/>
                <a:cs typeface="Roboto"/>
              </a:rPr>
              <a:t>Características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61678" y="5020378"/>
            <a:ext cx="3672204" cy="484505"/>
          </a:xfrm>
          <a:custGeom>
            <a:avLst/>
            <a:gdLst/>
            <a:ahLst/>
            <a:cxnLst/>
            <a:rect l="l" t="t" r="r" b="b"/>
            <a:pathLst>
              <a:path w="3672204" h="484504">
                <a:moveTo>
                  <a:pt x="3672000" y="0"/>
                </a:moveTo>
                <a:lnTo>
                  <a:pt x="3667084" y="48761"/>
                </a:lnTo>
                <a:lnTo>
                  <a:pt x="3652986" y="94177"/>
                </a:lnTo>
                <a:lnTo>
                  <a:pt x="3630678" y="135276"/>
                </a:lnTo>
                <a:lnTo>
                  <a:pt x="3601134" y="171084"/>
                </a:lnTo>
                <a:lnTo>
                  <a:pt x="3565326" y="200628"/>
                </a:lnTo>
                <a:lnTo>
                  <a:pt x="3524227" y="222936"/>
                </a:lnTo>
                <a:lnTo>
                  <a:pt x="3478811" y="237034"/>
                </a:lnTo>
                <a:lnTo>
                  <a:pt x="3430050" y="241949"/>
                </a:lnTo>
                <a:lnTo>
                  <a:pt x="2172724" y="241949"/>
                </a:lnTo>
                <a:lnTo>
                  <a:pt x="2123963" y="246865"/>
                </a:lnTo>
                <a:lnTo>
                  <a:pt x="2078546" y="260963"/>
                </a:lnTo>
                <a:lnTo>
                  <a:pt x="2037447" y="283271"/>
                </a:lnTo>
                <a:lnTo>
                  <a:pt x="2001640" y="312815"/>
                </a:lnTo>
                <a:lnTo>
                  <a:pt x="1972095" y="348623"/>
                </a:lnTo>
                <a:lnTo>
                  <a:pt x="1949788" y="389722"/>
                </a:lnTo>
                <a:lnTo>
                  <a:pt x="1935690" y="435138"/>
                </a:lnTo>
                <a:lnTo>
                  <a:pt x="1930774" y="483899"/>
                </a:lnTo>
                <a:lnTo>
                  <a:pt x="1925858" y="435138"/>
                </a:lnTo>
                <a:lnTo>
                  <a:pt x="1911760" y="389722"/>
                </a:lnTo>
                <a:lnTo>
                  <a:pt x="1889453" y="348623"/>
                </a:lnTo>
                <a:lnTo>
                  <a:pt x="1859908" y="312815"/>
                </a:lnTo>
                <a:lnTo>
                  <a:pt x="1824101" y="283271"/>
                </a:lnTo>
                <a:lnTo>
                  <a:pt x="1783002" y="260963"/>
                </a:lnTo>
                <a:lnTo>
                  <a:pt x="1737585" y="246865"/>
                </a:lnTo>
                <a:lnTo>
                  <a:pt x="1688824" y="241949"/>
                </a:lnTo>
                <a:lnTo>
                  <a:pt x="241949" y="241949"/>
                </a:lnTo>
                <a:lnTo>
                  <a:pt x="193188" y="237034"/>
                </a:lnTo>
                <a:lnTo>
                  <a:pt x="147772" y="222936"/>
                </a:lnTo>
                <a:lnTo>
                  <a:pt x="106673" y="200628"/>
                </a:lnTo>
                <a:lnTo>
                  <a:pt x="70865" y="171084"/>
                </a:lnTo>
                <a:lnTo>
                  <a:pt x="41321" y="135276"/>
                </a:lnTo>
                <a:lnTo>
                  <a:pt x="19013" y="94177"/>
                </a:lnTo>
                <a:lnTo>
                  <a:pt x="4915" y="48761"/>
                </a:lnTo>
                <a:lnTo>
                  <a:pt x="0" y="0"/>
                </a:lnTo>
              </a:path>
            </a:pathLst>
          </a:custGeom>
          <a:ln w="9524">
            <a:solidFill>
              <a:srgbClr val="274E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35606" y="5596526"/>
            <a:ext cx="16617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30" dirty="0">
                <a:latin typeface="Roboto"/>
                <a:cs typeface="Roboto"/>
              </a:rPr>
              <a:t>Serie</a:t>
            </a:r>
            <a:r>
              <a:rPr sz="1900" i="1" spc="-40" dirty="0">
                <a:latin typeface="Roboto"/>
                <a:cs typeface="Roboto"/>
              </a:rPr>
              <a:t> </a:t>
            </a:r>
            <a:r>
              <a:rPr sz="1900" i="1" spc="-25" dirty="0">
                <a:latin typeface="Roboto"/>
                <a:cs typeface="Roboto"/>
              </a:rPr>
              <a:t>de</a:t>
            </a:r>
            <a:r>
              <a:rPr sz="1900" i="1" spc="-35" dirty="0">
                <a:latin typeface="Roboto"/>
                <a:cs typeface="Roboto"/>
              </a:rPr>
              <a:t> tiempo</a:t>
            </a:r>
            <a:endParaRPr sz="19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72927" y="4605330"/>
            <a:ext cx="9950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30" dirty="0">
                <a:latin typeface="Roboto"/>
                <a:cs typeface="Roboto"/>
              </a:rPr>
              <a:t>Ejemplos</a:t>
            </a:r>
            <a:endParaRPr sz="1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2700" y="608131"/>
            <a:ext cx="5083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45D29"/>
                </a:solidFill>
              </a:rPr>
              <a:t>Requisitos</a:t>
            </a:r>
            <a:r>
              <a:rPr sz="4800" spc="-45" dirty="0">
                <a:solidFill>
                  <a:srgbClr val="145D29"/>
                </a:solidFill>
              </a:rPr>
              <a:t> </a:t>
            </a:r>
            <a:r>
              <a:rPr sz="4800" spc="-5" dirty="0">
                <a:solidFill>
                  <a:srgbClr val="145D29"/>
                </a:solidFill>
              </a:rPr>
              <a:t>previos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71649" y="2664409"/>
            <a:ext cx="3695065" cy="197802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471170" marR="378460" indent="-459105">
              <a:lnSpc>
                <a:spcPts val="3229"/>
              </a:lnSpc>
              <a:spcBef>
                <a:spcPts val="51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Fundamentos 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de </a:t>
            </a:r>
            <a:r>
              <a:rPr sz="3000" spc="-7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matemáticas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62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45" dirty="0">
                <a:solidFill>
                  <a:srgbClr val="434343"/>
                </a:solidFill>
                <a:latin typeface="Roboto"/>
                <a:cs typeface="Roboto"/>
              </a:rPr>
              <a:t>Python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6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Jupyter</a:t>
            </a:r>
            <a:r>
              <a:rPr sz="3000" spc="-8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Notebooks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5587" y="2363186"/>
            <a:ext cx="1341099" cy="1341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5837" y="3893425"/>
            <a:ext cx="1344167" cy="13441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3074" y="3888649"/>
            <a:ext cx="1344168" cy="13441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7641" y="302331"/>
            <a:ext cx="5767705" cy="147383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5"/>
              </a:spcBef>
            </a:pPr>
            <a:r>
              <a:rPr sz="4800" spc="10" dirty="0">
                <a:solidFill>
                  <a:srgbClr val="145D29"/>
                </a:solidFill>
              </a:rPr>
              <a:t>Tensor</a:t>
            </a:r>
            <a:r>
              <a:rPr sz="4800" spc="-25" dirty="0">
                <a:solidFill>
                  <a:srgbClr val="145D29"/>
                </a:solidFill>
              </a:rPr>
              <a:t> </a:t>
            </a:r>
            <a:r>
              <a:rPr sz="4800" spc="-229" dirty="0">
                <a:solidFill>
                  <a:srgbClr val="145D29"/>
                </a:solidFill>
              </a:rPr>
              <a:t>-</a:t>
            </a:r>
            <a:r>
              <a:rPr sz="4800" spc="-25" dirty="0">
                <a:solidFill>
                  <a:srgbClr val="145D29"/>
                </a:solidFill>
              </a:rPr>
              <a:t> </a:t>
            </a:r>
            <a:r>
              <a:rPr sz="4800" spc="-35" dirty="0">
                <a:solidFill>
                  <a:srgbClr val="145D29"/>
                </a:solidFill>
              </a:rPr>
              <a:t>4D</a:t>
            </a:r>
            <a:r>
              <a:rPr sz="4800" spc="-25" dirty="0">
                <a:solidFill>
                  <a:srgbClr val="145D29"/>
                </a:solidFill>
              </a:rPr>
              <a:t> </a:t>
            </a:r>
            <a:r>
              <a:rPr sz="4800" spc="-229" dirty="0">
                <a:solidFill>
                  <a:srgbClr val="145D29"/>
                </a:solidFill>
              </a:rPr>
              <a:t>-</a:t>
            </a:r>
            <a:r>
              <a:rPr sz="4800" spc="-25" dirty="0">
                <a:solidFill>
                  <a:srgbClr val="145D29"/>
                </a:solidFill>
              </a:rPr>
              <a:t> </a:t>
            </a:r>
            <a:r>
              <a:rPr sz="4800" spc="10" dirty="0">
                <a:solidFill>
                  <a:srgbClr val="145D29"/>
                </a:solidFill>
              </a:rPr>
              <a:t>Images</a:t>
            </a:r>
            <a:endParaRPr sz="4800"/>
          </a:p>
          <a:p>
            <a:pPr marR="52069" algn="ctr">
              <a:lnSpc>
                <a:spcPct val="100000"/>
              </a:lnSpc>
              <a:spcBef>
                <a:spcPts val="955"/>
              </a:spcBef>
            </a:pPr>
            <a:r>
              <a:rPr sz="1900" b="0" i="1" spc="-25" dirty="0">
                <a:solidFill>
                  <a:srgbClr val="000000"/>
                </a:solidFill>
                <a:latin typeface="Roboto"/>
                <a:cs typeface="Roboto"/>
              </a:rPr>
              <a:t>(Ejemplos,</a:t>
            </a:r>
            <a:r>
              <a:rPr sz="1900" b="0" i="1" spc="-2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900" b="0" i="1" spc="-30" dirty="0">
                <a:solidFill>
                  <a:srgbClr val="000000"/>
                </a:solidFill>
                <a:latin typeface="Roboto"/>
                <a:cs typeface="Roboto"/>
              </a:rPr>
              <a:t>Ancho,</a:t>
            </a:r>
            <a:r>
              <a:rPr sz="1900" b="0" i="1" spc="-1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900" b="0" i="1" spc="-20" dirty="0">
                <a:solidFill>
                  <a:srgbClr val="000000"/>
                </a:solidFill>
                <a:latin typeface="Roboto"/>
                <a:cs typeface="Roboto"/>
              </a:rPr>
              <a:t>Alto, </a:t>
            </a:r>
            <a:r>
              <a:rPr sz="1900" b="0" i="1" spc="-30" dirty="0">
                <a:solidFill>
                  <a:srgbClr val="000000"/>
                </a:solidFill>
                <a:latin typeface="Roboto"/>
                <a:cs typeface="Roboto"/>
              </a:rPr>
              <a:t>Canales</a:t>
            </a:r>
            <a:r>
              <a:rPr sz="1900" b="0" i="1" spc="-1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900" b="0" i="1" spc="-25" dirty="0">
                <a:solidFill>
                  <a:srgbClr val="000000"/>
                </a:solidFill>
                <a:latin typeface="Roboto"/>
                <a:cs typeface="Roboto"/>
              </a:rPr>
              <a:t>de</a:t>
            </a:r>
            <a:r>
              <a:rPr sz="1900" b="0" i="1" spc="-1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1900" b="0" i="1" spc="-25" dirty="0">
                <a:solidFill>
                  <a:srgbClr val="000000"/>
                </a:solidFill>
                <a:latin typeface="Roboto"/>
                <a:cs typeface="Roboto"/>
              </a:rPr>
              <a:t>color)</a:t>
            </a:r>
            <a:endParaRPr sz="1900"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65062" y="2046244"/>
            <a:ext cx="4293235" cy="3631565"/>
            <a:chOff x="2965062" y="2046244"/>
            <a:chExt cx="4293235" cy="3631565"/>
          </a:xfrm>
        </p:grpSpPr>
        <p:sp>
          <p:nvSpPr>
            <p:cNvPr id="4" name="object 4"/>
            <p:cNvSpPr/>
            <p:nvPr/>
          </p:nvSpPr>
          <p:spPr>
            <a:xfrm>
              <a:off x="5138149" y="205100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90" h="1763395">
                  <a:moveTo>
                    <a:pt x="1951500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500" y="0"/>
                  </a:lnTo>
                  <a:lnTo>
                    <a:pt x="1951500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38149" y="205100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90" h="1763395">
                  <a:moveTo>
                    <a:pt x="0" y="0"/>
                  </a:moveTo>
                  <a:lnTo>
                    <a:pt x="1951500" y="0"/>
                  </a:lnTo>
                  <a:lnTo>
                    <a:pt x="1951500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3712" y="2133669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90" h="1763395">
                  <a:moveTo>
                    <a:pt x="1951500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500" y="0"/>
                  </a:lnTo>
                  <a:lnTo>
                    <a:pt x="1951500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73712" y="2133669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90" h="1763395">
                  <a:moveTo>
                    <a:pt x="0" y="0"/>
                  </a:moveTo>
                  <a:lnTo>
                    <a:pt x="1951500" y="0"/>
                  </a:lnTo>
                  <a:lnTo>
                    <a:pt x="1951500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99374" y="220418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90" h="1763395">
                  <a:moveTo>
                    <a:pt x="1951500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500" y="0"/>
                  </a:lnTo>
                  <a:lnTo>
                    <a:pt x="1951500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99374" y="220418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90" h="1763395">
                  <a:moveTo>
                    <a:pt x="0" y="0"/>
                  </a:moveTo>
                  <a:lnTo>
                    <a:pt x="1951500" y="0"/>
                  </a:lnTo>
                  <a:lnTo>
                    <a:pt x="1951500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05324" y="230120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90" h="1763395">
                  <a:moveTo>
                    <a:pt x="1951500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500" y="0"/>
                  </a:lnTo>
                  <a:lnTo>
                    <a:pt x="1951500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05324" y="230120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90" h="1763395">
                  <a:moveTo>
                    <a:pt x="0" y="0"/>
                  </a:moveTo>
                  <a:lnTo>
                    <a:pt x="1951500" y="0"/>
                  </a:lnTo>
                  <a:lnTo>
                    <a:pt x="1951500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47374" y="247048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47374" y="247048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82936" y="2553144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82936" y="2553144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08599" y="262365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08599" y="262365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14549" y="272068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14549" y="272068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76649" y="295975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76649" y="295975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12211" y="3042419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12211" y="3042419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37874" y="311293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37874" y="311293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43824" y="320995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100"/>
                  </a:moveTo>
                  <a:lnTo>
                    <a:pt x="0" y="1763100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100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43824" y="320995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100"/>
                  </a:lnTo>
                  <a:lnTo>
                    <a:pt x="0" y="17631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02649" y="350858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099"/>
                  </a:moveTo>
                  <a:lnTo>
                    <a:pt x="0" y="1763099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0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02649" y="350858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099"/>
                  </a:lnTo>
                  <a:lnTo>
                    <a:pt x="0" y="1763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38212" y="3591244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099"/>
                  </a:moveTo>
                  <a:lnTo>
                    <a:pt x="0" y="1763099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0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38212" y="3591244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099"/>
                  </a:lnTo>
                  <a:lnTo>
                    <a:pt x="0" y="1763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63874" y="366175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099"/>
                  </a:moveTo>
                  <a:lnTo>
                    <a:pt x="0" y="1763099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0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63874" y="3661756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0" y="0"/>
                  </a:moveTo>
                  <a:lnTo>
                    <a:pt x="1951499" y="0"/>
                  </a:lnTo>
                  <a:lnTo>
                    <a:pt x="1951499" y="1763099"/>
                  </a:lnTo>
                  <a:lnTo>
                    <a:pt x="0" y="1763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69824" y="3758781"/>
              <a:ext cx="1951989" cy="1763395"/>
            </a:xfrm>
            <a:custGeom>
              <a:avLst/>
              <a:gdLst/>
              <a:ahLst/>
              <a:cxnLst/>
              <a:rect l="l" t="t" r="r" b="b"/>
              <a:pathLst>
                <a:path w="1951989" h="1763395">
                  <a:moveTo>
                    <a:pt x="1951499" y="1763099"/>
                  </a:moveTo>
                  <a:lnTo>
                    <a:pt x="0" y="1763099"/>
                  </a:lnTo>
                  <a:lnTo>
                    <a:pt x="0" y="0"/>
                  </a:lnTo>
                  <a:lnTo>
                    <a:pt x="1951499" y="0"/>
                  </a:lnTo>
                  <a:lnTo>
                    <a:pt x="1951499" y="17630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69824" y="3680437"/>
              <a:ext cx="4283710" cy="1992630"/>
            </a:xfrm>
            <a:custGeom>
              <a:avLst/>
              <a:gdLst/>
              <a:ahLst/>
              <a:cxnLst/>
              <a:rect l="l" t="t" r="r" b="b"/>
              <a:pathLst>
                <a:path w="4283709" h="1992629">
                  <a:moveTo>
                    <a:pt x="0" y="78344"/>
                  </a:moveTo>
                  <a:lnTo>
                    <a:pt x="1951499" y="78344"/>
                  </a:lnTo>
                  <a:lnTo>
                    <a:pt x="1951499" y="1841444"/>
                  </a:lnTo>
                  <a:lnTo>
                    <a:pt x="0" y="1841444"/>
                  </a:lnTo>
                  <a:lnTo>
                    <a:pt x="0" y="78344"/>
                  </a:lnTo>
                  <a:close/>
                </a:path>
                <a:path w="4283709" h="1992629">
                  <a:moveTo>
                    <a:pt x="4230588" y="0"/>
                  </a:moveTo>
                  <a:lnTo>
                    <a:pt x="4258626" y="40378"/>
                  </a:lnTo>
                  <a:lnTo>
                    <a:pt x="4276209" y="84617"/>
                  </a:lnTo>
                  <a:lnTo>
                    <a:pt x="4283455" y="130913"/>
                  </a:lnTo>
                  <a:lnTo>
                    <a:pt x="4280477" y="177460"/>
                  </a:lnTo>
                  <a:lnTo>
                    <a:pt x="4267393" y="222455"/>
                  </a:lnTo>
                  <a:lnTo>
                    <a:pt x="4244316" y="264093"/>
                  </a:lnTo>
                  <a:lnTo>
                    <a:pt x="4211362" y="300570"/>
                  </a:lnTo>
                  <a:lnTo>
                    <a:pt x="3496151" y="929673"/>
                  </a:lnTo>
                  <a:lnTo>
                    <a:pt x="3463198" y="966151"/>
                  </a:lnTo>
                  <a:lnTo>
                    <a:pt x="3440121" y="1007789"/>
                  </a:lnTo>
                  <a:lnTo>
                    <a:pt x="3427037" y="1052784"/>
                  </a:lnTo>
                  <a:lnTo>
                    <a:pt x="3424059" y="1099331"/>
                  </a:lnTo>
                  <a:lnTo>
                    <a:pt x="3431305" y="1145626"/>
                  </a:lnTo>
                  <a:lnTo>
                    <a:pt x="3448889" y="1189866"/>
                  </a:lnTo>
                  <a:lnTo>
                    <a:pt x="3476926" y="1230244"/>
                  </a:lnTo>
                  <a:lnTo>
                    <a:pt x="3440441" y="1197296"/>
                  </a:lnTo>
                  <a:lnTo>
                    <a:pt x="3398795" y="1174222"/>
                  </a:lnTo>
                  <a:lnTo>
                    <a:pt x="3353791" y="1161139"/>
                  </a:lnTo>
                  <a:lnTo>
                    <a:pt x="3307236" y="1158161"/>
                  </a:lnTo>
                  <a:lnTo>
                    <a:pt x="3260933" y="1165404"/>
                  </a:lnTo>
                  <a:lnTo>
                    <a:pt x="3216686" y="1182984"/>
                  </a:lnTo>
                  <a:lnTo>
                    <a:pt x="3176301" y="1211015"/>
                  </a:lnTo>
                  <a:lnTo>
                    <a:pt x="2348413" y="1939228"/>
                  </a:lnTo>
                  <a:lnTo>
                    <a:pt x="2308028" y="1967260"/>
                  </a:lnTo>
                  <a:lnTo>
                    <a:pt x="2263781" y="1984840"/>
                  </a:lnTo>
                  <a:lnTo>
                    <a:pt x="2217478" y="1992083"/>
                  </a:lnTo>
                  <a:lnTo>
                    <a:pt x="2170922" y="1989105"/>
                  </a:lnTo>
                  <a:lnTo>
                    <a:pt x="2125919" y="1976022"/>
                  </a:lnTo>
                  <a:lnTo>
                    <a:pt x="2084273" y="1952948"/>
                  </a:lnTo>
                  <a:lnTo>
                    <a:pt x="2047788" y="1919999"/>
                  </a:lnTo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423724" y="4935197"/>
            <a:ext cx="9950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30" dirty="0">
                <a:latin typeface="Roboto"/>
                <a:cs typeface="Roboto"/>
              </a:rPr>
              <a:t>Ejemplos</a:t>
            </a:r>
            <a:endParaRPr sz="1900">
              <a:latin typeface="Roboto"/>
              <a:cs typeface="Robo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59237" y="3389663"/>
            <a:ext cx="2546350" cy="2635250"/>
          </a:xfrm>
          <a:custGeom>
            <a:avLst/>
            <a:gdLst/>
            <a:ahLst/>
            <a:cxnLst/>
            <a:rect l="l" t="t" r="r" b="b"/>
            <a:pathLst>
              <a:path w="2546350" h="2635250">
                <a:moveTo>
                  <a:pt x="2546097" y="2208583"/>
                </a:moveTo>
                <a:lnTo>
                  <a:pt x="2540467" y="2257456"/>
                </a:lnTo>
                <a:lnTo>
                  <a:pt x="2524432" y="2302321"/>
                </a:lnTo>
                <a:lnTo>
                  <a:pt x="2499270" y="2341897"/>
                </a:lnTo>
                <a:lnTo>
                  <a:pt x="2466261" y="2374906"/>
                </a:lnTo>
                <a:lnTo>
                  <a:pt x="2426685" y="2400068"/>
                </a:lnTo>
                <a:lnTo>
                  <a:pt x="2381820" y="2416103"/>
                </a:lnTo>
                <a:lnTo>
                  <a:pt x="2332947" y="2421733"/>
                </a:lnTo>
                <a:lnTo>
                  <a:pt x="1808685" y="2421733"/>
                </a:lnTo>
                <a:lnTo>
                  <a:pt x="1759812" y="2427362"/>
                </a:lnTo>
                <a:lnTo>
                  <a:pt x="1714948" y="2443398"/>
                </a:lnTo>
                <a:lnTo>
                  <a:pt x="1675371" y="2468559"/>
                </a:lnTo>
                <a:lnTo>
                  <a:pt x="1642362" y="2501568"/>
                </a:lnTo>
                <a:lnTo>
                  <a:pt x="1617200" y="2541145"/>
                </a:lnTo>
                <a:lnTo>
                  <a:pt x="1601165" y="2586009"/>
                </a:lnTo>
                <a:lnTo>
                  <a:pt x="1595535" y="2634883"/>
                </a:lnTo>
                <a:lnTo>
                  <a:pt x="1589906" y="2586009"/>
                </a:lnTo>
                <a:lnTo>
                  <a:pt x="1573871" y="2541145"/>
                </a:lnTo>
                <a:lnTo>
                  <a:pt x="1548709" y="2501568"/>
                </a:lnTo>
                <a:lnTo>
                  <a:pt x="1515700" y="2468559"/>
                </a:lnTo>
                <a:lnTo>
                  <a:pt x="1476123" y="2443398"/>
                </a:lnTo>
                <a:lnTo>
                  <a:pt x="1431259" y="2427362"/>
                </a:lnTo>
                <a:lnTo>
                  <a:pt x="1382385" y="2421733"/>
                </a:lnTo>
                <a:lnTo>
                  <a:pt x="754647" y="2421733"/>
                </a:lnTo>
                <a:lnTo>
                  <a:pt x="705773" y="2416103"/>
                </a:lnTo>
                <a:lnTo>
                  <a:pt x="660909" y="2400068"/>
                </a:lnTo>
                <a:lnTo>
                  <a:pt x="621332" y="2374906"/>
                </a:lnTo>
                <a:lnTo>
                  <a:pt x="588323" y="2341897"/>
                </a:lnTo>
                <a:lnTo>
                  <a:pt x="563162" y="2302321"/>
                </a:lnTo>
                <a:lnTo>
                  <a:pt x="547126" y="2257456"/>
                </a:lnTo>
                <a:lnTo>
                  <a:pt x="541497" y="2208583"/>
                </a:lnTo>
              </a:path>
              <a:path w="2546350" h="2635250">
                <a:moveTo>
                  <a:pt x="425999" y="2132149"/>
                </a:moveTo>
                <a:lnTo>
                  <a:pt x="377161" y="2126523"/>
                </a:lnTo>
                <a:lnTo>
                  <a:pt x="332327" y="2110499"/>
                </a:lnTo>
                <a:lnTo>
                  <a:pt x="292779" y="2085355"/>
                </a:lnTo>
                <a:lnTo>
                  <a:pt x="259793" y="2052369"/>
                </a:lnTo>
                <a:lnTo>
                  <a:pt x="234649" y="2012821"/>
                </a:lnTo>
                <a:lnTo>
                  <a:pt x="218625" y="1967988"/>
                </a:lnTo>
                <a:lnTo>
                  <a:pt x="212999" y="1919149"/>
                </a:lnTo>
                <a:lnTo>
                  <a:pt x="212999" y="1515933"/>
                </a:lnTo>
                <a:lnTo>
                  <a:pt x="207374" y="1467094"/>
                </a:lnTo>
                <a:lnTo>
                  <a:pt x="191350" y="1422261"/>
                </a:lnTo>
                <a:lnTo>
                  <a:pt x="166206" y="1382712"/>
                </a:lnTo>
                <a:lnTo>
                  <a:pt x="133220" y="1349726"/>
                </a:lnTo>
                <a:lnTo>
                  <a:pt x="93672" y="1324582"/>
                </a:lnTo>
                <a:lnTo>
                  <a:pt x="48838" y="1308558"/>
                </a:lnTo>
                <a:lnTo>
                  <a:pt x="0" y="1302933"/>
                </a:lnTo>
                <a:lnTo>
                  <a:pt x="48838" y="1297307"/>
                </a:lnTo>
                <a:lnTo>
                  <a:pt x="93672" y="1281283"/>
                </a:lnTo>
                <a:lnTo>
                  <a:pt x="133220" y="1256139"/>
                </a:lnTo>
                <a:lnTo>
                  <a:pt x="166206" y="1223153"/>
                </a:lnTo>
                <a:lnTo>
                  <a:pt x="191350" y="1183605"/>
                </a:lnTo>
                <a:lnTo>
                  <a:pt x="207374" y="1138772"/>
                </a:lnTo>
                <a:lnTo>
                  <a:pt x="212999" y="1089933"/>
                </a:lnTo>
                <a:lnTo>
                  <a:pt x="212999" y="596449"/>
                </a:lnTo>
                <a:lnTo>
                  <a:pt x="218625" y="547610"/>
                </a:lnTo>
                <a:lnTo>
                  <a:pt x="234649" y="502777"/>
                </a:lnTo>
                <a:lnTo>
                  <a:pt x="259793" y="463228"/>
                </a:lnTo>
                <a:lnTo>
                  <a:pt x="292779" y="430242"/>
                </a:lnTo>
                <a:lnTo>
                  <a:pt x="332327" y="405098"/>
                </a:lnTo>
                <a:lnTo>
                  <a:pt x="377161" y="389074"/>
                </a:lnTo>
                <a:lnTo>
                  <a:pt x="425999" y="383449"/>
                </a:lnTo>
              </a:path>
              <a:path w="2546350" h="2635250">
                <a:moveTo>
                  <a:pt x="535367" y="393562"/>
                </a:moveTo>
                <a:lnTo>
                  <a:pt x="499640" y="362614"/>
                </a:lnTo>
                <a:lnTo>
                  <a:pt x="478505" y="323950"/>
                </a:lnTo>
                <a:lnTo>
                  <a:pt x="473542" y="282418"/>
                </a:lnTo>
                <a:lnTo>
                  <a:pt x="486327" y="242867"/>
                </a:lnTo>
                <a:lnTo>
                  <a:pt x="499112" y="203315"/>
                </a:lnTo>
                <a:lnTo>
                  <a:pt x="494148" y="161783"/>
                </a:lnTo>
                <a:lnTo>
                  <a:pt x="473014" y="123119"/>
                </a:lnTo>
                <a:lnTo>
                  <a:pt x="437287" y="92171"/>
                </a:lnTo>
                <a:lnTo>
                  <a:pt x="481432" y="109101"/>
                </a:lnTo>
                <a:lnTo>
                  <a:pt x="525523" y="109534"/>
                </a:lnTo>
                <a:lnTo>
                  <a:pt x="564536" y="94362"/>
                </a:lnTo>
                <a:lnTo>
                  <a:pt x="593446" y="64477"/>
                </a:lnTo>
                <a:lnTo>
                  <a:pt x="605107" y="45057"/>
                </a:lnTo>
                <a:lnTo>
                  <a:pt x="634018" y="15171"/>
                </a:lnTo>
                <a:lnTo>
                  <a:pt x="673031" y="0"/>
                </a:lnTo>
                <a:lnTo>
                  <a:pt x="717122" y="433"/>
                </a:lnTo>
                <a:lnTo>
                  <a:pt x="761267" y="17362"/>
                </a:lnTo>
              </a:path>
            </a:pathLst>
          </a:custGeom>
          <a:ln w="9524">
            <a:solidFill>
              <a:srgbClr val="143E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554058" y="6057941"/>
            <a:ext cx="6972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35" dirty="0">
                <a:latin typeface="Roboto"/>
                <a:cs typeface="Roboto"/>
              </a:rPr>
              <a:t>Ancho</a:t>
            </a:r>
            <a:endParaRPr sz="1900">
              <a:latin typeface="Roboto"/>
              <a:cs typeface="Robo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05049" y="4500532"/>
            <a:ext cx="4470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20" dirty="0">
                <a:latin typeface="Roboto"/>
                <a:cs typeface="Roboto"/>
              </a:rPr>
              <a:t>Al</a:t>
            </a:r>
            <a:r>
              <a:rPr sz="1900" i="1" spc="-35" dirty="0">
                <a:latin typeface="Roboto"/>
                <a:cs typeface="Roboto"/>
              </a:rPr>
              <a:t>t</a:t>
            </a:r>
            <a:r>
              <a:rPr sz="1900" i="1" spc="-20" dirty="0">
                <a:latin typeface="Roboto"/>
                <a:cs typeface="Roboto"/>
              </a:rPr>
              <a:t>o</a:t>
            </a:r>
            <a:endParaRPr sz="1900">
              <a:latin typeface="Roboto"/>
              <a:cs typeface="Robo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89399" y="3114098"/>
            <a:ext cx="87121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-35" dirty="0">
                <a:latin typeface="Roboto"/>
                <a:cs typeface="Roboto"/>
              </a:rPr>
              <a:t>Canales</a:t>
            </a:r>
            <a:endParaRPr sz="19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610" y="3171499"/>
            <a:ext cx="52171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Creando</a:t>
            </a:r>
            <a:r>
              <a:rPr spc="-85" dirty="0"/>
              <a:t> </a:t>
            </a:r>
            <a:r>
              <a:rPr spc="-15" dirty="0"/>
              <a:t>arrays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7143" y="3171499"/>
            <a:ext cx="58896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Shape</a:t>
            </a:r>
            <a:r>
              <a:rPr spc="-45" dirty="0"/>
              <a:t> </a:t>
            </a:r>
            <a:r>
              <a:rPr spc="-55" dirty="0"/>
              <a:t>y</a:t>
            </a:r>
            <a:r>
              <a:rPr spc="-50" dirty="0"/>
              <a:t> </a:t>
            </a:r>
            <a:r>
              <a:rPr spc="15" dirty="0"/>
              <a:t>Reshape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518" y="2714299"/>
            <a:ext cx="750189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0725" marR="5080" indent="-197866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Funciones </a:t>
            </a:r>
            <a:r>
              <a:rPr dirty="0"/>
              <a:t>principales </a:t>
            </a:r>
            <a:r>
              <a:rPr spc="-1480" dirty="0"/>
              <a:t> </a:t>
            </a:r>
            <a:r>
              <a:rPr spc="40" dirty="0"/>
              <a:t>de</a:t>
            </a:r>
            <a:r>
              <a:rPr spc="-20" dirty="0"/>
              <a:t> </a:t>
            </a:r>
            <a:r>
              <a:rPr spc="-5" dirty="0"/>
              <a:t>NumPy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4737" y="3171499"/>
            <a:ext cx="17621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Co</a:t>
            </a:r>
            <a:r>
              <a:rPr spc="-5" dirty="0"/>
              <a:t>p</a:t>
            </a:r>
            <a:r>
              <a:rPr spc="-55" dirty="0"/>
              <a:t>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9000" y="3171499"/>
            <a:ext cx="42716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Condiciones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1653" y="3171499"/>
            <a:ext cx="43268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Operaciones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5043" y="2714299"/>
            <a:ext cx="413829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961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Series </a:t>
            </a:r>
            <a:r>
              <a:rPr spc="-55" dirty="0"/>
              <a:t>y </a:t>
            </a:r>
            <a:r>
              <a:rPr spc="-50" dirty="0"/>
              <a:t> Data</a:t>
            </a:r>
            <a:r>
              <a:rPr spc="-125" dirty="0"/>
              <a:t>F</a:t>
            </a:r>
            <a:r>
              <a:rPr spc="-15" dirty="0"/>
              <a:t>r</a:t>
            </a:r>
            <a:r>
              <a:rPr spc="15" dirty="0"/>
              <a:t>ames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0702" y="608131"/>
            <a:ext cx="39471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145D29"/>
                </a:solidFill>
              </a:rPr>
              <a:t>Pandas</a:t>
            </a:r>
            <a:r>
              <a:rPr sz="4800" spc="-75" dirty="0">
                <a:solidFill>
                  <a:srgbClr val="145D29"/>
                </a:solidFill>
              </a:rPr>
              <a:t> </a:t>
            </a:r>
            <a:r>
              <a:rPr sz="4800" spc="25" dirty="0">
                <a:solidFill>
                  <a:srgbClr val="145D29"/>
                </a:solidFill>
              </a:rPr>
              <a:t>Series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36621" y="2584377"/>
            <a:ext cx="4540885" cy="29311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01650" marR="1107440" indent="-489584">
              <a:lnSpc>
                <a:spcPts val="4050"/>
              </a:lnSpc>
              <a:spcBef>
                <a:spcPts val="260"/>
              </a:spcBef>
              <a:buFont typeface="Microsoft Sans Serif"/>
              <a:buChar char="●"/>
              <a:tabLst>
                <a:tab pos="501650" algn="l"/>
                <a:tab pos="502284" algn="l"/>
              </a:tabLst>
            </a:pPr>
            <a:r>
              <a:rPr sz="3400" spc="-20" dirty="0">
                <a:solidFill>
                  <a:srgbClr val="434343"/>
                </a:solidFill>
                <a:latin typeface="Roboto"/>
                <a:cs typeface="Roboto"/>
              </a:rPr>
              <a:t>Arreglo </a:t>
            </a:r>
            <a:r>
              <a:rPr sz="34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400" spc="-35" dirty="0">
                <a:solidFill>
                  <a:srgbClr val="434343"/>
                </a:solidFill>
                <a:latin typeface="Roboto"/>
                <a:cs typeface="Roboto"/>
              </a:rPr>
              <a:t>unidimensional  </a:t>
            </a:r>
            <a:r>
              <a:rPr sz="3400" spc="-25" dirty="0">
                <a:solidFill>
                  <a:srgbClr val="434343"/>
                </a:solidFill>
                <a:latin typeface="Roboto"/>
                <a:cs typeface="Roboto"/>
              </a:rPr>
              <a:t>indexado.</a:t>
            </a:r>
            <a:endParaRPr sz="3400">
              <a:latin typeface="Roboto"/>
              <a:cs typeface="Roboto"/>
            </a:endParaRPr>
          </a:p>
          <a:p>
            <a:pPr marL="501650" indent="-489584">
              <a:lnSpc>
                <a:spcPct val="100000"/>
              </a:lnSpc>
              <a:spcBef>
                <a:spcPts val="890"/>
              </a:spcBef>
              <a:buFont typeface="Microsoft Sans Serif"/>
              <a:buChar char="●"/>
              <a:tabLst>
                <a:tab pos="501650" algn="l"/>
                <a:tab pos="502284" algn="l"/>
              </a:tabLst>
            </a:pPr>
            <a:r>
              <a:rPr sz="3400" spc="-30" dirty="0">
                <a:solidFill>
                  <a:srgbClr val="434343"/>
                </a:solidFill>
                <a:latin typeface="Roboto"/>
                <a:cs typeface="Roboto"/>
              </a:rPr>
              <a:t>Búsqueda</a:t>
            </a:r>
            <a:r>
              <a:rPr sz="3400" spc="-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400" spc="-25" dirty="0">
                <a:solidFill>
                  <a:srgbClr val="434343"/>
                </a:solidFill>
                <a:latin typeface="Roboto"/>
                <a:cs typeface="Roboto"/>
              </a:rPr>
              <a:t>por</a:t>
            </a:r>
            <a:r>
              <a:rPr sz="3400" spc="-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400" spc="-25" dirty="0">
                <a:solidFill>
                  <a:srgbClr val="434343"/>
                </a:solidFill>
                <a:latin typeface="Roboto"/>
                <a:cs typeface="Roboto"/>
              </a:rPr>
              <a:t>índice.</a:t>
            </a:r>
            <a:endParaRPr sz="3400">
              <a:latin typeface="Roboto"/>
              <a:cs typeface="Roboto"/>
            </a:endParaRPr>
          </a:p>
          <a:p>
            <a:pPr marL="501650" indent="-489584">
              <a:lnSpc>
                <a:spcPct val="100000"/>
              </a:lnSpc>
              <a:spcBef>
                <a:spcPts val="1520"/>
              </a:spcBef>
              <a:buFont typeface="Microsoft Sans Serif"/>
              <a:buChar char="●"/>
              <a:tabLst>
                <a:tab pos="501650" algn="l"/>
                <a:tab pos="502284" algn="l"/>
              </a:tabLst>
            </a:pPr>
            <a:r>
              <a:rPr sz="3400" spc="-40" dirty="0">
                <a:solidFill>
                  <a:srgbClr val="434343"/>
                </a:solidFill>
                <a:latin typeface="Roboto"/>
                <a:cs typeface="Roboto"/>
              </a:rPr>
              <a:t>Slicing.</a:t>
            </a:r>
            <a:endParaRPr sz="34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347649"/>
            <a:ext cx="4076699" cy="40656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06307" y="1912625"/>
            <a:ext cx="998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Roboto"/>
                <a:cs typeface="Roboto"/>
              </a:rPr>
              <a:t>Índice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5764" y="1912625"/>
            <a:ext cx="944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latin typeface="Roboto"/>
                <a:cs typeface="Roboto"/>
              </a:rPr>
              <a:t>Da</a:t>
            </a:r>
            <a:r>
              <a:rPr sz="2800" b="1" spc="-60" dirty="0">
                <a:latin typeface="Roboto"/>
                <a:cs typeface="Roboto"/>
              </a:rPr>
              <a:t>t</a:t>
            </a:r>
            <a:r>
              <a:rPr sz="2800" b="1" spc="-10" dirty="0">
                <a:latin typeface="Roboto"/>
                <a:cs typeface="Roboto"/>
              </a:rPr>
              <a:t>os</a:t>
            </a:r>
            <a:endParaRPr sz="2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0702" y="608131"/>
            <a:ext cx="39471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145D29"/>
                </a:solidFill>
              </a:rPr>
              <a:t>Pandas</a:t>
            </a:r>
            <a:r>
              <a:rPr sz="4800" spc="-75" dirty="0">
                <a:solidFill>
                  <a:srgbClr val="145D29"/>
                </a:solidFill>
              </a:rPr>
              <a:t> </a:t>
            </a:r>
            <a:r>
              <a:rPr sz="4800" spc="25" dirty="0">
                <a:solidFill>
                  <a:srgbClr val="145D29"/>
                </a:solidFill>
              </a:rPr>
              <a:t>Series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347649"/>
            <a:ext cx="4076699" cy="4065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0921" y="1710834"/>
            <a:ext cx="5963920" cy="316039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2800" b="1" dirty="0">
                <a:latin typeface="Roboto"/>
                <a:cs typeface="Roboto"/>
              </a:rPr>
              <a:t>Índice</a:t>
            </a:r>
            <a:endParaRPr sz="2800">
              <a:latin typeface="Roboto"/>
              <a:cs typeface="Roboto"/>
            </a:endParaRPr>
          </a:p>
          <a:p>
            <a:pPr marL="501650" marR="3053080" indent="-489584">
              <a:lnSpc>
                <a:spcPts val="4050"/>
              </a:lnSpc>
              <a:spcBef>
                <a:spcPts val="2090"/>
              </a:spcBef>
              <a:buFont typeface="Microsoft Sans Serif"/>
              <a:buChar char="●"/>
              <a:tabLst>
                <a:tab pos="501650" algn="l"/>
                <a:tab pos="502284" algn="l"/>
              </a:tabLst>
            </a:pPr>
            <a:r>
              <a:rPr sz="3400" spc="-15" dirty="0">
                <a:solidFill>
                  <a:srgbClr val="434343"/>
                </a:solidFill>
                <a:latin typeface="Roboto"/>
                <a:cs typeface="Roboto"/>
              </a:rPr>
              <a:t>Ope</a:t>
            </a:r>
            <a:r>
              <a:rPr sz="3400" spc="-75" dirty="0">
                <a:solidFill>
                  <a:srgbClr val="434343"/>
                </a:solidFill>
                <a:latin typeface="Roboto"/>
                <a:cs typeface="Roboto"/>
              </a:rPr>
              <a:t>r</a:t>
            </a:r>
            <a:r>
              <a:rPr sz="3400" spc="-25" dirty="0">
                <a:solidFill>
                  <a:srgbClr val="434343"/>
                </a:solidFill>
                <a:latin typeface="Roboto"/>
                <a:cs typeface="Roboto"/>
              </a:rPr>
              <a:t>aciones  aritméticas.</a:t>
            </a:r>
            <a:endParaRPr sz="3400">
              <a:latin typeface="Roboto"/>
              <a:cs typeface="Roboto"/>
            </a:endParaRPr>
          </a:p>
          <a:p>
            <a:pPr marL="501650" marR="2117725" indent="-489584">
              <a:lnSpc>
                <a:spcPct val="100000"/>
              </a:lnSpc>
              <a:spcBef>
                <a:spcPts val="1390"/>
              </a:spcBef>
              <a:buFont typeface="Microsoft Sans Serif"/>
              <a:buChar char="●"/>
              <a:tabLst>
                <a:tab pos="501650" algn="l"/>
                <a:tab pos="502284" algn="l"/>
              </a:tabLst>
            </a:pPr>
            <a:r>
              <a:rPr sz="3400" spc="-45" dirty="0">
                <a:solidFill>
                  <a:srgbClr val="434343"/>
                </a:solidFill>
                <a:latin typeface="Roboto"/>
                <a:cs typeface="Roboto"/>
              </a:rPr>
              <a:t>Distintos</a:t>
            </a:r>
            <a:r>
              <a:rPr sz="3400" spc="-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400" spc="-30" dirty="0">
                <a:solidFill>
                  <a:srgbClr val="434343"/>
                </a:solidFill>
                <a:latin typeface="Roboto"/>
                <a:cs typeface="Roboto"/>
              </a:rPr>
              <a:t>tipos </a:t>
            </a:r>
            <a:r>
              <a:rPr sz="3400" spc="-10" dirty="0">
                <a:solidFill>
                  <a:srgbClr val="434343"/>
                </a:solidFill>
                <a:latin typeface="Roboto"/>
                <a:cs typeface="Roboto"/>
              </a:rPr>
              <a:t>de </a:t>
            </a:r>
            <a:r>
              <a:rPr sz="3400" spc="-8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400" spc="-30" dirty="0">
                <a:solidFill>
                  <a:srgbClr val="434343"/>
                </a:solidFill>
                <a:latin typeface="Roboto"/>
                <a:cs typeface="Roboto"/>
              </a:rPr>
              <a:t>datos.</a:t>
            </a:r>
            <a:endParaRPr sz="34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5764" y="1912625"/>
            <a:ext cx="944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latin typeface="Roboto"/>
                <a:cs typeface="Roboto"/>
              </a:rPr>
              <a:t>Da</a:t>
            </a:r>
            <a:r>
              <a:rPr sz="2800" b="1" spc="-60" dirty="0">
                <a:latin typeface="Roboto"/>
                <a:cs typeface="Roboto"/>
              </a:rPr>
              <a:t>t</a:t>
            </a:r>
            <a:r>
              <a:rPr sz="2800" b="1" spc="-10" dirty="0">
                <a:latin typeface="Roboto"/>
                <a:cs typeface="Roboto"/>
              </a:rPr>
              <a:t>os</a:t>
            </a:r>
            <a:endParaRPr sz="2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7005" marR="5080" indent="-1111885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¿Por</a:t>
            </a:r>
            <a:r>
              <a:rPr spc="-50" dirty="0"/>
              <a:t> </a:t>
            </a:r>
            <a:r>
              <a:rPr spc="15" dirty="0"/>
              <a:t>qué</a:t>
            </a:r>
            <a:r>
              <a:rPr spc="-50" dirty="0"/>
              <a:t> </a:t>
            </a:r>
            <a:r>
              <a:rPr spc="-5" dirty="0"/>
              <a:t>NumPy </a:t>
            </a:r>
            <a:r>
              <a:rPr spc="-1480" dirty="0"/>
              <a:t> </a:t>
            </a:r>
            <a:r>
              <a:rPr spc="-55" dirty="0"/>
              <a:t>y</a:t>
            </a:r>
            <a:r>
              <a:rPr spc="-25" dirty="0"/>
              <a:t> </a:t>
            </a:r>
            <a:r>
              <a:rPr spc="-15" dirty="0"/>
              <a:t>Pandas?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517" y="608131"/>
            <a:ext cx="5195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145D29"/>
                </a:solidFill>
              </a:rPr>
              <a:t>Pandas</a:t>
            </a:r>
            <a:r>
              <a:rPr sz="4800" spc="-55" dirty="0">
                <a:solidFill>
                  <a:srgbClr val="145D29"/>
                </a:solidFill>
              </a:rPr>
              <a:t> </a:t>
            </a:r>
            <a:r>
              <a:rPr sz="4800" spc="-25" dirty="0">
                <a:solidFill>
                  <a:srgbClr val="145D29"/>
                </a:solidFill>
              </a:rPr>
              <a:t>DataFrame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801796"/>
            <a:ext cx="4000499" cy="2838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2233" y="2534467"/>
            <a:ext cx="4058920" cy="283527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78790" indent="-466725">
              <a:lnSpc>
                <a:spcPct val="100000"/>
              </a:lnSpc>
              <a:spcBef>
                <a:spcPts val="1105"/>
              </a:spcBef>
              <a:buFont typeface="Microsoft Sans Serif"/>
              <a:buChar char="●"/>
              <a:tabLst>
                <a:tab pos="478790" algn="l"/>
                <a:tab pos="479425" algn="l"/>
              </a:tabLst>
            </a:pPr>
            <a:r>
              <a:rPr sz="3100" spc="-35" dirty="0">
                <a:solidFill>
                  <a:srgbClr val="434343"/>
                </a:solidFill>
                <a:latin typeface="Roboto"/>
                <a:cs typeface="Roboto"/>
              </a:rPr>
              <a:t>Estructura principal.</a:t>
            </a:r>
            <a:endParaRPr sz="3100">
              <a:latin typeface="Roboto"/>
              <a:cs typeface="Roboto"/>
            </a:endParaRPr>
          </a:p>
          <a:p>
            <a:pPr marL="478790" marR="1034415" indent="-466725">
              <a:lnSpc>
                <a:spcPct val="100800"/>
              </a:lnSpc>
              <a:spcBef>
                <a:spcPts val="975"/>
              </a:spcBef>
              <a:buFont typeface="Microsoft Sans Serif"/>
              <a:buChar char="●"/>
              <a:tabLst>
                <a:tab pos="478790" algn="l"/>
                <a:tab pos="479425" algn="l"/>
              </a:tabLst>
            </a:pPr>
            <a:r>
              <a:rPr sz="3100" spc="-15" dirty="0">
                <a:solidFill>
                  <a:srgbClr val="434343"/>
                </a:solidFill>
                <a:latin typeface="Roboto"/>
                <a:cs typeface="Roboto"/>
              </a:rPr>
              <a:t>Arreglo</a:t>
            </a:r>
            <a:r>
              <a:rPr sz="31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100" spc="-5" dirty="0">
                <a:solidFill>
                  <a:srgbClr val="434343"/>
                </a:solidFill>
                <a:latin typeface="Roboto"/>
                <a:cs typeface="Roboto"/>
              </a:rPr>
              <a:t>de</a:t>
            </a:r>
            <a:r>
              <a:rPr sz="31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434343"/>
                </a:solidFill>
                <a:latin typeface="Roboto"/>
                <a:cs typeface="Roboto"/>
              </a:rPr>
              <a:t>dos </a:t>
            </a:r>
            <a:r>
              <a:rPr sz="3100" spc="-75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100" spc="-20" dirty="0">
                <a:solidFill>
                  <a:srgbClr val="434343"/>
                </a:solidFill>
                <a:latin typeface="Roboto"/>
                <a:cs typeface="Roboto"/>
              </a:rPr>
              <a:t>dimensiones.</a:t>
            </a:r>
            <a:endParaRPr sz="3100">
              <a:latin typeface="Roboto"/>
              <a:cs typeface="Roboto"/>
            </a:endParaRPr>
          </a:p>
          <a:p>
            <a:pPr marL="478790" marR="5080" indent="-466725">
              <a:lnSpc>
                <a:spcPts val="3700"/>
              </a:lnSpc>
              <a:spcBef>
                <a:spcPts val="1625"/>
              </a:spcBef>
              <a:buFont typeface="Microsoft Sans Serif"/>
              <a:buChar char="●"/>
              <a:tabLst>
                <a:tab pos="478790" algn="l"/>
                <a:tab pos="479425" algn="l"/>
              </a:tabLst>
            </a:pPr>
            <a:r>
              <a:rPr sz="3100" spc="-30" dirty="0">
                <a:solidFill>
                  <a:srgbClr val="434343"/>
                </a:solidFill>
                <a:latin typeface="Roboto"/>
                <a:cs typeface="Roboto"/>
              </a:rPr>
              <a:t>Búsqueda </a:t>
            </a:r>
            <a:r>
              <a:rPr sz="3100" spc="-25" dirty="0">
                <a:solidFill>
                  <a:srgbClr val="434343"/>
                </a:solidFill>
                <a:latin typeface="Roboto"/>
                <a:cs typeface="Roboto"/>
              </a:rPr>
              <a:t>por </a:t>
            </a:r>
            <a:r>
              <a:rPr sz="3100" spc="-20" dirty="0">
                <a:solidFill>
                  <a:srgbClr val="434343"/>
                </a:solidFill>
                <a:latin typeface="Roboto"/>
                <a:cs typeface="Roboto"/>
              </a:rPr>
              <a:t>índice </a:t>
            </a:r>
            <a:r>
              <a:rPr sz="3100" spc="-76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100" spc="-20" dirty="0">
                <a:solidFill>
                  <a:srgbClr val="434343"/>
                </a:solidFill>
                <a:latin typeface="Roboto"/>
                <a:cs typeface="Roboto"/>
              </a:rPr>
              <a:t>(columnas</a:t>
            </a:r>
            <a:r>
              <a:rPr sz="31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100" spc="5" dirty="0">
                <a:solidFill>
                  <a:srgbClr val="434343"/>
                </a:solidFill>
                <a:latin typeface="Roboto"/>
                <a:cs typeface="Roboto"/>
              </a:rPr>
              <a:t>o</a:t>
            </a:r>
            <a:r>
              <a:rPr sz="3100" spc="-2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100" spc="-15" dirty="0">
                <a:solidFill>
                  <a:srgbClr val="434343"/>
                </a:solidFill>
                <a:latin typeface="Roboto"/>
                <a:cs typeface="Roboto"/>
              </a:rPr>
              <a:t>ﬁlas).</a:t>
            </a:r>
            <a:endParaRPr sz="3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6517" y="608131"/>
            <a:ext cx="51955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145D29"/>
                </a:solidFill>
              </a:rPr>
              <a:t>Pandas</a:t>
            </a:r>
            <a:r>
              <a:rPr sz="4800" spc="-55" dirty="0">
                <a:solidFill>
                  <a:srgbClr val="145D29"/>
                </a:solidFill>
              </a:rPr>
              <a:t> </a:t>
            </a:r>
            <a:r>
              <a:rPr sz="4800" spc="-25" dirty="0">
                <a:solidFill>
                  <a:srgbClr val="145D29"/>
                </a:solidFill>
              </a:rPr>
              <a:t>DataFrame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2801796"/>
            <a:ext cx="4000499" cy="28384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3933" y="2470967"/>
            <a:ext cx="3533775" cy="3619500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478790" indent="-466725">
              <a:lnSpc>
                <a:spcPct val="100000"/>
              </a:lnSpc>
              <a:spcBef>
                <a:spcPts val="1605"/>
              </a:spcBef>
              <a:buFont typeface="Microsoft Sans Serif"/>
              <a:buChar char="●"/>
              <a:tabLst>
                <a:tab pos="478790" algn="l"/>
                <a:tab pos="479425" algn="l"/>
              </a:tabLst>
            </a:pPr>
            <a:r>
              <a:rPr sz="3100" spc="-40" dirty="0">
                <a:solidFill>
                  <a:srgbClr val="434343"/>
                </a:solidFill>
                <a:latin typeface="Roboto"/>
                <a:cs typeface="Roboto"/>
              </a:rPr>
              <a:t>Slicing</a:t>
            </a:r>
            <a:endParaRPr sz="3100">
              <a:latin typeface="Roboto"/>
              <a:cs typeface="Roboto"/>
            </a:endParaRPr>
          </a:p>
          <a:p>
            <a:pPr marL="478790" marR="857250" indent="-466725">
              <a:lnSpc>
                <a:spcPts val="3700"/>
              </a:lnSpc>
              <a:spcBef>
                <a:spcPts val="1645"/>
              </a:spcBef>
              <a:buFont typeface="Microsoft Sans Serif"/>
              <a:buChar char="●"/>
              <a:tabLst>
                <a:tab pos="478790" algn="l"/>
                <a:tab pos="479425" algn="l"/>
              </a:tabLst>
            </a:pPr>
            <a:r>
              <a:rPr sz="3100" spc="-15" dirty="0">
                <a:solidFill>
                  <a:srgbClr val="434343"/>
                </a:solidFill>
                <a:latin typeface="Roboto"/>
                <a:cs typeface="Roboto"/>
              </a:rPr>
              <a:t>Ope</a:t>
            </a:r>
            <a:r>
              <a:rPr sz="3100" spc="-70" dirty="0">
                <a:solidFill>
                  <a:srgbClr val="434343"/>
                </a:solidFill>
                <a:latin typeface="Roboto"/>
                <a:cs typeface="Roboto"/>
              </a:rPr>
              <a:t>r</a:t>
            </a:r>
            <a:r>
              <a:rPr sz="3100" spc="-25" dirty="0">
                <a:solidFill>
                  <a:srgbClr val="434343"/>
                </a:solidFill>
                <a:latin typeface="Roboto"/>
                <a:cs typeface="Roboto"/>
              </a:rPr>
              <a:t>aciones  aritméticas</a:t>
            </a:r>
            <a:endParaRPr sz="3100">
              <a:latin typeface="Roboto"/>
              <a:cs typeface="Roboto"/>
            </a:endParaRPr>
          </a:p>
          <a:p>
            <a:pPr marL="478790" marR="5080" indent="-466725">
              <a:lnSpc>
                <a:spcPts val="3700"/>
              </a:lnSpc>
              <a:spcBef>
                <a:spcPts val="1525"/>
              </a:spcBef>
              <a:buFont typeface="Microsoft Sans Serif"/>
              <a:buChar char="●"/>
              <a:tabLst>
                <a:tab pos="478790" algn="l"/>
                <a:tab pos="479425" algn="l"/>
              </a:tabLst>
            </a:pPr>
            <a:r>
              <a:rPr sz="3100" spc="-40" dirty="0">
                <a:solidFill>
                  <a:srgbClr val="434343"/>
                </a:solidFill>
                <a:latin typeface="Roboto"/>
                <a:cs typeface="Roboto"/>
              </a:rPr>
              <a:t>Distintos </a:t>
            </a:r>
            <a:r>
              <a:rPr sz="3100" spc="-25" dirty="0">
                <a:solidFill>
                  <a:srgbClr val="434343"/>
                </a:solidFill>
                <a:latin typeface="Roboto"/>
                <a:cs typeface="Roboto"/>
              </a:rPr>
              <a:t>tipos </a:t>
            </a:r>
            <a:r>
              <a:rPr sz="3100" spc="-10" dirty="0">
                <a:solidFill>
                  <a:srgbClr val="434343"/>
                </a:solidFill>
                <a:latin typeface="Roboto"/>
                <a:cs typeface="Roboto"/>
              </a:rPr>
              <a:t>de </a:t>
            </a:r>
            <a:r>
              <a:rPr sz="3100" spc="-76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100" spc="-30" dirty="0">
                <a:solidFill>
                  <a:srgbClr val="434343"/>
                </a:solidFill>
                <a:latin typeface="Roboto"/>
                <a:cs typeface="Roboto"/>
              </a:rPr>
              <a:t>datos</a:t>
            </a:r>
            <a:endParaRPr sz="3100">
              <a:latin typeface="Roboto"/>
              <a:cs typeface="Roboto"/>
            </a:endParaRPr>
          </a:p>
          <a:p>
            <a:pPr marL="478790" indent="-466725">
              <a:lnSpc>
                <a:spcPct val="100000"/>
              </a:lnSpc>
              <a:spcBef>
                <a:spcPts val="1385"/>
              </a:spcBef>
              <a:buFont typeface="Microsoft Sans Serif"/>
              <a:buChar char="●"/>
              <a:tabLst>
                <a:tab pos="478790" algn="l"/>
                <a:tab pos="479425" algn="l"/>
              </a:tabLst>
            </a:pPr>
            <a:r>
              <a:rPr sz="3100" spc="-50" dirty="0">
                <a:solidFill>
                  <a:srgbClr val="434343"/>
                </a:solidFill>
                <a:latin typeface="Roboto"/>
                <a:cs typeface="Roboto"/>
              </a:rPr>
              <a:t>Tamaño</a:t>
            </a:r>
            <a:r>
              <a:rPr sz="31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100" spc="-35" dirty="0">
                <a:solidFill>
                  <a:srgbClr val="434343"/>
                </a:solidFill>
                <a:latin typeface="Roboto"/>
                <a:cs typeface="Roboto"/>
              </a:rPr>
              <a:t>variable</a:t>
            </a:r>
            <a:endParaRPr sz="3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9990" marR="5080" indent="-30734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Leer</a:t>
            </a:r>
            <a:r>
              <a:rPr spc="-80" dirty="0"/>
              <a:t> </a:t>
            </a:r>
            <a:r>
              <a:rPr spc="-15" dirty="0"/>
              <a:t>archivos </a:t>
            </a:r>
            <a:r>
              <a:rPr spc="-1480" dirty="0"/>
              <a:t> </a:t>
            </a:r>
            <a:r>
              <a:rPr spc="-5" dirty="0"/>
              <a:t>con</a:t>
            </a:r>
            <a:r>
              <a:rPr spc="-35" dirty="0"/>
              <a:t> </a:t>
            </a:r>
            <a:r>
              <a:rPr spc="-15" dirty="0"/>
              <a:t>Pandas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0870" y="3171499"/>
            <a:ext cx="30473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iloc</a:t>
            </a:r>
            <a:r>
              <a:rPr spc="-45" dirty="0"/>
              <a:t> </a:t>
            </a:r>
            <a:r>
              <a:rPr spc="-55" dirty="0"/>
              <a:t>y </a:t>
            </a:r>
            <a:r>
              <a:rPr dirty="0"/>
              <a:t>loc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240" marR="5080" indent="-130175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Agregar</a:t>
            </a:r>
            <a:r>
              <a:rPr spc="-35" dirty="0"/>
              <a:t> </a:t>
            </a:r>
            <a:r>
              <a:rPr spc="5" dirty="0"/>
              <a:t>o</a:t>
            </a:r>
            <a:r>
              <a:rPr spc="-30" dirty="0"/>
              <a:t> </a:t>
            </a:r>
            <a:r>
              <a:rPr dirty="0"/>
              <a:t>eliminar </a:t>
            </a:r>
            <a:r>
              <a:rPr spc="-1480" dirty="0"/>
              <a:t> </a:t>
            </a:r>
            <a:r>
              <a:rPr spc="-40" dirty="0"/>
              <a:t>datos</a:t>
            </a:r>
            <a:r>
              <a:rPr spc="-30" dirty="0"/>
              <a:t> </a:t>
            </a:r>
            <a:r>
              <a:rPr spc="-5" dirty="0"/>
              <a:t>con</a:t>
            </a:r>
            <a:r>
              <a:rPr spc="-30" dirty="0"/>
              <a:t> </a:t>
            </a:r>
            <a:r>
              <a:rPr spc="-15" dirty="0"/>
              <a:t>Pandas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1420" marR="5080" indent="199390">
              <a:lnSpc>
                <a:spcPct val="100000"/>
              </a:lnSpc>
              <a:spcBef>
                <a:spcPts val="100"/>
              </a:spcBef>
            </a:pPr>
            <a:r>
              <a:rPr dirty="0"/>
              <a:t>Manejo </a:t>
            </a:r>
            <a:r>
              <a:rPr spc="35" dirty="0"/>
              <a:t>de </a:t>
            </a:r>
            <a:r>
              <a:rPr spc="40" dirty="0"/>
              <a:t> </a:t>
            </a:r>
            <a:r>
              <a:rPr spc="-40" dirty="0"/>
              <a:t>datos</a:t>
            </a:r>
            <a:r>
              <a:rPr spc="-90" dirty="0"/>
              <a:t> </a:t>
            </a:r>
            <a:r>
              <a:rPr spc="-20" dirty="0"/>
              <a:t>nulos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602" y="2714299"/>
            <a:ext cx="416877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23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Filtrado </a:t>
            </a:r>
            <a:r>
              <a:rPr spc="5" dirty="0"/>
              <a:t>por </a:t>
            </a:r>
            <a:r>
              <a:rPr spc="-1480" dirty="0"/>
              <a:t> </a:t>
            </a:r>
            <a:r>
              <a:rPr dirty="0"/>
              <a:t>condiciones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7518" y="2714299"/>
            <a:ext cx="749363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6595" marR="5080" indent="-195453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Funciones </a:t>
            </a:r>
            <a:r>
              <a:rPr spc="-5" dirty="0"/>
              <a:t>principales </a:t>
            </a:r>
            <a:r>
              <a:rPr spc="-1480" dirty="0"/>
              <a:t> </a:t>
            </a:r>
            <a:r>
              <a:rPr spc="40" dirty="0"/>
              <a:t>de</a:t>
            </a:r>
            <a:r>
              <a:rPr spc="-20" dirty="0"/>
              <a:t> </a:t>
            </a:r>
            <a:r>
              <a:rPr spc="-15" dirty="0"/>
              <a:t>Pandas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540" y="3171499"/>
            <a:ext cx="29019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G</a:t>
            </a:r>
            <a:r>
              <a:rPr spc="-30" dirty="0"/>
              <a:t>r</a:t>
            </a:r>
            <a:r>
              <a:rPr spc="-20" dirty="0"/>
              <a:t>oup</a:t>
            </a:r>
            <a:r>
              <a:rPr spc="-50" dirty="0"/>
              <a:t>b</a:t>
            </a:r>
            <a:r>
              <a:rPr spc="-55" dirty="0"/>
              <a:t>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2262" y="608131"/>
            <a:ext cx="2326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45D29"/>
                </a:solidFill>
              </a:rPr>
              <a:t>Groupby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676287" y="2235319"/>
            <a:ext cx="3785870" cy="3855085"/>
            <a:chOff x="676287" y="2235319"/>
            <a:chExt cx="3785870" cy="3855085"/>
          </a:xfrm>
        </p:grpSpPr>
        <p:sp>
          <p:nvSpPr>
            <p:cNvPr id="4" name="object 4"/>
            <p:cNvSpPr/>
            <p:nvPr/>
          </p:nvSpPr>
          <p:spPr>
            <a:xfrm>
              <a:off x="1941375" y="2641032"/>
              <a:ext cx="1256030" cy="609600"/>
            </a:xfrm>
            <a:custGeom>
              <a:avLst/>
              <a:gdLst/>
              <a:ahLst/>
              <a:cxnLst/>
              <a:rect l="l" t="t" r="r" b="b"/>
              <a:pathLst>
                <a:path w="1256030" h="609600">
                  <a:moveTo>
                    <a:pt x="1255574" y="609549"/>
                  </a:moveTo>
                  <a:lnTo>
                    <a:pt x="0" y="609549"/>
                  </a:lnTo>
                  <a:lnTo>
                    <a:pt x="0" y="0"/>
                  </a:lnTo>
                  <a:lnTo>
                    <a:pt x="1255574" y="0"/>
                  </a:lnTo>
                  <a:lnTo>
                    <a:pt x="1255574" y="609549"/>
                  </a:lnTo>
                  <a:close/>
                </a:path>
              </a:pathLst>
            </a:custGeom>
            <a:solidFill>
              <a:srgbClr val="145D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41372" y="3250590"/>
              <a:ext cx="1256030" cy="792480"/>
            </a:xfrm>
            <a:custGeom>
              <a:avLst/>
              <a:gdLst/>
              <a:ahLst/>
              <a:cxnLst/>
              <a:rect l="l" t="t" r="r" b="b"/>
              <a:pathLst>
                <a:path w="1256030" h="792479">
                  <a:moveTo>
                    <a:pt x="1255572" y="0"/>
                  </a:moveTo>
                  <a:lnTo>
                    <a:pt x="0" y="0"/>
                  </a:lnTo>
                  <a:lnTo>
                    <a:pt x="0" y="396201"/>
                  </a:lnTo>
                  <a:lnTo>
                    <a:pt x="0" y="792403"/>
                  </a:lnTo>
                  <a:lnTo>
                    <a:pt x="1255572" y="792403"/>
                  </a:lnTo>
                  <a:lnTo>
                    <a:pt x="1255572" y="396201"/>
                  </a:lnTo>
                  <a:lnTo>
                    <a:pt x="1255572" y="0"/>
                  </a:lnTo>
                  <a:close/>
                </a:path>
              </a:pathLst>
            </a:custGeom>
            <a:solidFill>
              <a:srgbClr val="143E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41375" y="4042982"/>
              <a:ext cx="1256030" cy="396240"/>
            </a:xfrm>
            <a:custGeom>
              <a:avLst/>
              <a:gdLst/>
              <a:ahLst/>
              <a:cxnLst/>
              <a:rect l="l" t="t" r="r" b="b"/>
              <a:pathLst>
                <a:path w="1256030" h="396239">
                  <a:moveTo>
                    <a:pt x="1255574" y="396199"/>
                  </a:moveTo>
                  <a:lnTo>
                    <a:pt x="0" y="396199"/>
                  </a:lnTo>
                  <a:lnTo>
                    <a:pt x="0" y="0"/>
                  </a:lnTo>
                  <a:lnTo>
                    <a:pt x="1255574" y="0"/>
                  </a:lnTo>
                  <a:lnTo>
                    <a:pt x="1255574" y="39619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41372" y="4439183"/>
              <a:ext cx="1256030" cy="1642110"/>
            </a:xfrm>
            <a:custGeom>
              <a:avLst/>
              <a:gdLst/>
              <a:ahLst/>
              <a:cxnLst/>
              <a:rect l="l" t="t" r="r" b="b"/>
              <a:pathLst>
                <a:path w="1256030" h="1642110">
                  <a:moveTo>
                    <a:pt x="1255572" y="0"/>
                  </a:moveTo>
                  <a:lnTo>
                    <a:pt x="0" y="0"/>
                  </a:lnTo>
                  <a:lnTo>
                    <a:pt x="0" y="822934"/>
                  </a:lnTo>
                  <a:lnTo>
                    <a:pt x="0" y="1641652"/>
                  </a:lnTo>
                  <a:lnTo>
                    <a:pt x="1255572" y="1641652"/>
                  </a:lnTo>
                  <a:lnTo>
                    <a:pt x="1255572" y="822934"/>
                  </a:lnTo>
                  <a:lnTo>
                    <a:pt x="1255572" y="0"/>
                  </a:lnTo>
                  <a:close/>
                </a:path>
              </a:pathLst>
            </a:custGeom>
            <a:solidFill>
              <a:srgbClr val="145D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1049" y="2240082"/>
              <a:ext cx="3776345" cy="3845560"/>
            </a:xfrm>
            <a:custGeom>
              <a:avLst/>
              <a:gdLst/>
              <a:ahLst/>
              <a:cxnLst/>
              <a:rect l="l" t="t" r="r" b="b"/>
              <a:pathLst>
                <a:path w="3776345" h="3845560">
                  <a:moveTo>
                    <a:pt x="1260324" y="0"/>
                  </a:moveTo>
                  <a:lnTo>
                    <a:pt x="1260324" y="3845499"/>
                  </a:lnTo>
                </a:path>
                <a:path w="3776345" h="3845560">
                  <a:moveTo>
                    <a:pt x="2515899" y="0"/>
                  </a:moveTo>
                  <a:lnTo>
                    <a:pt x="2515899" y="3845499"/>
                  </a:lnTo>
                </a:path>
                <a:path w="3776345" h="3845560">
                  <a:moveTo>
                    <a:pt x="4749" y="0"/>
                  </a:moveTo>
                  <a:lnTo>
                    <a:pt x="4749" y="3845499"/>
                  </a:lnTo>
                </a:path>
                <a:path w="3776345" h="3845560">
                  <a:moveTo>
                    <a:pt x="3771474" y="0"/>
                  </a:moveTo>
                  <a:lnTo>
                    <a:pt x="3771474" y="3845499"/>
                  </a:lnTo>
                </a:path>
                <a:path w="3776345" h="3845560">
                  <a:moveTo>
                    <a:pt x="0" y="4749"/>
                  </a:moveTo>
                  <a:lnTo>
                    <a:pt x="3776224" y="4749"/>
                  </a:lnTo>
                </a:path>
                <a:path w="3776345" h="3845560">
                  <a:moveTo>
                    <a:pt x="0" y="400949"/>
                  </a:moveTo>
                  <a:lnTo>
                    <a:pt x="3776224" y="400949"/>
                  </a:lnTo>
                </a:path>
                <a:path w="3776345" h="3845560">
                  <a:moveTo>
                    <a:pt x="0" y="1010499"/>
                  </a:moveTo>
                  <a:lnTo>
                    <a:pt x="3776224" y="1010499"/>
                  </a:lnTo>
                </a:path>
                <a:path w="3776345" h="3845560">
                  <a:moveTo>
                    <a:pt x="0" y="1406699"/>
                  </a:moveTo>
                  <a:lnTo>
                    <a:pt x="3776224" y="1406699"/>
                  </a:lnTo>
                </a:path>
                <a:path w="3776345" h="3845560">
                  <a:moveTo>
                    <a:pt x="0" y="1802899"/>
                  </a:moveTo>
                  <a:lnTo>
                    <a:pt x="3776224" y="1802899"/>
                  </a:lnTo>
                </a:path>
                <a:path w="3776345" h="3845560">
                  <a:moveTo>
                    <a:pt x="0" y="2199099"/>
                  </a:moveTo>
                  <a:lnTo>
                    <a:pt x="3776224" y="2199099"/>
                  </a:lnTo>
                </a:path>
                <a:path w="3776345" h="3845560">
                  <a:moveTo>
                    <a:pt x="0" y="3022024"/>
                  </a:moveTo>
                  <a:lnTo>
                    <a:pt x="3776224" y="3022024"/>
                  </a:lnTo>
                </a:path>
                <a:path w="3776345" h="3845560">
                  <a:moveTo>
                    <a:pt x="0" y="3840749"/>
                  </a:moveTo>
                  <a:lnTo>
                    <a:pt x="3776224" y="3840749"/>
                  </a:lnTo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58825" y="2316440"/>
            <a:ext cx="431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Roboto"/>
                <a:cs typeface="Roboto"/>
              </a:rPr>
              <a:t>Lib</a:t>
            </a:r>
            <a:r>
              <a:rPr sz="1400" b="1" spc="-30" dirty="0">
                <a:latin typeface="Roboto"/>
                <a:cs typeface="Roboto"/>
              </a:rPr>
              <a:t>r</a:t>
            </a:r>
            <a:r>
              <a:rPr sz="1400" b="1" dirty="0">
                <a:latin typeface="Roboto"/>
                <a:cs typeface="Roboto"/>
              </a:rPr>
              <a:t>o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4400" y="2316440"/>
            <a:ext cx="600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" dirty="0">
                <a:latin typeface="Roboto"/>
                <a:cs typeface="Roboto"/>
              </a:rPr>
              <a:t>Géne</a:t>
            </a:r>
            <a:r>
              <a:rPr sz="1400" b="1" spc="-15" dirty="0">
                <a:latin typeface="Roboto"/>
                <a:cs typeface="Roboto"/>
              </a:rPr>
              <a:t>r</a:t>
            </a:r>
            <a:r>
              <a:rPr sz="1400" b="1" dirty="0">
                <a:latin typeface="Roboto"/>
                <a:cs typeface="Roboto"/>
              </a:rPr>
              <a:t>o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69975" y="2316440"/>
            <a:ext cx="539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Roboto"/>
                <a:cs typeface="Roboto"/>
              </a:rPr>
              <a:t>Precio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825" y="2819315"/>
            <a:ext cx="567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Roboto"/>
                <a:cs typeface="Roboto"/>
              </a:rPr>
              <a:t>Libro</a:t>
            </a:r>
            <a:r>
              <a:rPr sz="1400" spc="-6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14400" y="2712635"/>
            <a:ext cx="60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Ciencia  </a:t>
            </a:r>
            <a:r>
              <a:rPr sz="1400" spc="-15" dirty="0">
                <a:solidFill>
                  <a:srgbClr val="FFFFFF"/>
                </a:solidFill>
                <a:latin typeface="Roboto"/>
                <a:cs typeface="Roboto"/>
              </a:rPr>
              <a:t>ﬁcción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69975" y="2819315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Roboto"/>
                <a:cs typeface="Roboto"/>
              </a:rPr>
              <a:t>10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8825" y="3322190"/>
            <a:ext cx="567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Roboto"/>
                <a:cs typeface="Roboto"/>
              </a:rPr>
              <a:t>Libro</a:t>
            </a:r>
            <a:r>
              <a:rPr sz="1400" spc="-6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2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4400" y="3322190"/>
            <a:ext cx="701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Roboto"/>
                <a:cs typeface="Roboto"/>
              </a:rPr>
              <a:t>Fantasía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69975" y="3322190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Roboto"/>
                <a:cs typeface="Roboto"/>
              </a:rPr>
              <a:t>10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8825" y="3718390"/>
            <a:ext cx="567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Roboto"/>
                <a:cs typeface="Roboto"/>
              </a:rPr>
              <a:t>Libro</a:t>
            </a:r>
            <a:r>
              <a:rPr sz="1400" spc="-6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3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14400" y="3718390"/>
            <a:ext cx="7016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Roboto"/>
                <a:cs typeface="Roboto"/>
              </a:rPr>
              <a:t>Fantasía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69975" y="3718390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Roboto"/>
                <a:cs typeface="Roboto"/>
              </a:rPr>
              <a:t>10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8825" y="4114590"/>
            <a:ext cx="567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Roboto"/>
                <a:cs typeface="Roboto"/>
              </a:rPr>
              <a:t>Libro</a:t>
            </a:r>
            <a:r>
              <a:rPr sz="1400" spc="-6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4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14400" y="4114590"/>
            <a:ext cx="847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Roboto"/>
                <a:cs typeface="Roboto"/>
              </a:rPr>
              <a:t>Educación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69975" y="4114590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Roboto"/>
                <a:cs typeface="Roboto"/>
              </a:rPr>
              <a:t>10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8825" y="4724153"/>
            <a:ext cx="567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Roboto"/>
                <a:cs typeface="Roboto"/>
              </a:rPr>
              <a:t>Libro</a:t>
            </a:r>
            <a:r>
              <a:rPr sz="1400" spc="-6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5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4400" y="4510793"/>
            <a:ext cx="60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Ciencia  </a:t>
            </a:r>
            <a:r>
              <a:rPr sz="1400" spc="-15" dirty="0">
                <a:solidFill>
                  <a:srgbClr val="FFFFFF"/>
                </a:solidFill>
                <a:latin typeface="Roboto"/>
                <a:cs typeface="Roboto"/>
              </a:rPr>
              <a:t>ﬁcción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69975" y="4724153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Roboto"/>
                <a:cs typeface="Roboto"/>
              </a:rPr>
              <a:t>10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8825" y="5438297"/>
            <a:ext cx="567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Roboto"/>
                <a:cs typeface="Roboto"/>
              </a:rPr>
              <a:t>Libro</a:t>
            </a:r>
            <a:r>
              <a:rPr sz="1400" spc="-65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6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14400" y="5438297"/>
            <a:ext cx="607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Roboto"/>
                <a:cs typeface="Roboto"/>
              </a:rPr>
              <a:t>Ciencia  </a:t>
            </a:r>
            <a:r>
              <a:rPr sz="1400" spc="-15" dirty="0">
                <a:solidFill>
                  <a:srgbClr val="FFFFFF"/>
                </a:solidFill>
                <a:latin typeface="Roboto"/>
                <a:cs typeface="Roboto"/>
              </a:rPr>
              <a:t>ﬁcción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69975" y="5544977"/>
            <a:ext cx="22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Roboto"/>
                <a:cs typeface="Roboto"/>
              </a:rPr>
              <a:t>10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79762" y="2819059"/>
            <a:ext cx="3673475" cy="2901315"/>
            <a:chOff x="2679762" y="2819059"/>
            <a:chExt cx="3673475" cy="2901315"/>
          </a:xfrm>
        </p:grpSpPr>
        <p:sp>
          <p:nvSpPr>
            <p:cNvPr id="31" name="object 31"/>
            <p:cNvSpPr/>
            <p:nvPr/>
          </p:nvSpPr>
          <p:spPr>
            <a:xfrm>
              <a:off x="4821624" y="2860050"/>
              <a:ext cx="622300" cy="0"/>
            </a:xfrm>
            <a:custGeom>
              <a:avLst/>
              <a:gdLst/>
              <a:ahLst/>
              <a:cxnLst/>
              <a:rect l="l" t="t" r="r" b="b"/>
              <a:pathLst>
                <a:path w="622300">
                  <a:moveTo>
                    <a:pt x="0" y="0"/>
                  </a:moveTo>
                  <a:lnTo>
                    <a:pt x="622199" y="0"/>
                  </a:lnTo>
                </a:path>
              </a:pathLst>
            </a:custGeom>
            <a:ln w="19049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4299" y="2819059"/>
              <a:ext cx="105500" cy="819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732099" y="2907975"/>
              <a:ext cx="3543935" cy="2807970"/>
            </a:xfrm>
            <a:custGeom>
              <a:avLst/>
              <a:gdLst/>
              <a:ahLst/>
              <a:cxnLst/>
              <a:rect l="l" t="t" r="r" b="b"/>
              <a:pathLst>
                <a:path w="3543935" h="2807970">
                  <a:moveTo>
                    <a:pt x="0" y="0"/>
                  </a:moveTo>
                  <a:lnTo>
                    <a:pt x="3473699" y="412499"/>
                  </a:lnTo>
                </a:path>
                <a:path w="3543935" h="2807970">
                  <a:moveTo>
                    <a:pt x="174474" y="2807449"/>
                  </a:moveTo>
                  <a:lnTo>
                    <a:pt x="3543474" y="584749"/>
                  </a:lnTo>
                </a:path>
                <a:path w="3543935" h="2807970">
                  <a:moveTo>
                    <a:pt x="126899" y="2061949"/>
                  </a:moveTo>
                  <a:lnTo>
                    <a:pt x="3505499" y="523249"/>
                  </a:lnTo>
                </a:path>
              </a:pathLst>
            </a:custGeom>
            <a:ln w="9524">
              <a:solidFill>
                <a:srgbClr val="145D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779699" y="3463125"/>
              <a:ext cx="3521710" cy="840740"/>
            </a:xfrm>
            <a:custGeom>
              <a:avLst/>
              <a:gdLst/>
              <a:ahLst/>
              <a:cxnLst/>
              <a:rect l="l" t="t" r="r" b="b"/>
              <a:pathLst>
                <a:path w="3521710" h="840739">
                  <a:moveTo>
                    <a:pt x="0" y="0"/>
                  </a:moveTo>
                  <a:lnTo>
                    <a:pt x="3521099" y="824699"/>
                  </a:lnTo>
                </a:path>
                <a:path w="3521710" h="840739">
                  <a:moveTo>
                    <a:pt x="0" y="459974"/>
                  </a:moveTo>
                  <a:lnTo>
                    <a:pt x="3505199" y="840674"/>
                  </a:lnTo>
                </a:path>
              </a:pathLst>
            </a:custGeom>
            <a:ln w="9524">
              <a:solidFill>
                <a:srgbClr val="143E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84524" y="4335474"/>
              <a:ext cx="3663950" cy="587375"/>
            </a:xfrm>
            <a:custGeom>
              <a:avLst/>
              <a:gdLst/>
              <a:ahLst/>
              <a:cxnLst/>
              <a:rect l="l" t="t" r="r" b="b"/>
              <a:pathLst>
                <a:path w="3663950" h="587375">
                  <a:moveTo>
                    <a:pt x="0" y="0"/>
                  </a:moveTo>
                  <a:lnTo>
                    <a:pt x="3663899" y="586799"/>
                  </a:lnTo>
                </a:path>
              </a:pathLst>
            </a:custGeom>
            <a:ln w="952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780607" y="2217689"/>
            <a:ext cx="8407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1700" b="1" spc="25" dirty="0">
                <a:latin typeface="Roboto"/>
                <a:cs typeface="Roboto"/>
              </a:rPr>
              <a:t>G</a:t>
            </a:r>
            <a:r>
              <a:rPr sz="1700" b="1" spc="-15" dirty="0">
                <a:latin typeface="Roboto"/>
                <a:cs typeface="Roboto"/>
              </a:rPr>
              <a:t>r</a:t>
            </a:r>
            <a:r>
              <a:rPr sz="1700" b="1" spc="-10" dirty="0">
                <a:latin typeface="Roboto"/>
                <a:cs typeface="Roboto"/>
              </a:rPr>
              <a:t>oup</a:t>
            </a:r>
            <a:r>
              <a:rPr sz="1700" b="1" spc="-15" dirty="0">
                <a:latin typeface="Roboto"/>
                <a:cs typeface="Roboto"/>
              </a:rPr>
              <a:t>b</a:t>
            </a:r>
            <a:r>
              <a:rPr sz="1700" b="1" spc="-10" dirty="0">
                <a:latin typeface="Roboto"/>
                <a:cs typeface="Roboto"/>
              </a:rPr>
              <a:t>y  </a:t>
            </a:r>
            <a:r>
              <a:rPr sz="1700" b="1" spc="5" dirty="0">
                <a:latin typeface="Roboto"/>
                <a:cs typeface="Roboto"/>
              </a:rPr>
              <a:t>Genero</a:t>
            </a:r>
            <a:endParaRPr sz="1700">
              <a:latin typeface="Roboto"/>
              <a:cs typeface="Roboto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5881437" y="2454987"/>
          <a:ext cx="3220719" cy="27183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5" dirty="0">
                          <a:latin typeface="Roboto"/>
                          <a:cs typeface="Roboto"/>
                        </a:rPr>
                        <a:t>Género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Roboto"/>
                          <a:cs typeface="Roboto"/>
                        </a:rPr>
                        <a:t>Sum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Roboto"/>
                          <a:cs typeface="Roboto"/>
                        </a:rPr>
                        <a:t>Count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Mean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57175" marR="222885" indent="-2857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Roboto"/>
                          <a:cs typeface="Roboto"/>
                        </a:rPr>
                        <a:t>Ciencia  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Roboto"/>
                          <a:cs typeface="Roboto"/>
                        </a:rPr>
                        <a:t>ﬁcción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63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  <a:solidFill>
                      <a:srgbClr val="145D2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30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5080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5080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10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5080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Roboto"/>
                          <a:cs typeface="Roboto"/>
                        </a:rPr>
                        <a:t>Fantasía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T w="9525" cap="flat" cmpd="sng" algn="ctr">
                      <a:solidFill>
                        <a:srgbClr val="143E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43E3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20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10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400" spc="-15" dirty="0">
                          <a:latin typeface="Roboto"/>
                          <a:cs typeface="Roboto"/>
                        </a:rPr>
                        <a:t>Educación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95250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B w="9525">
                      <a:solidFill>
                        <a:srgbClr val="143E34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10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10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4445" marB="0">
                    <a:lnL w="9525">
                      <a:solidFill>
                        <a:srgbClr val="143E34"/>
                      </a:solidFill>
                      <a:prstDash val="solid"/>
                    </a:lnL>
                    <a:lnR w="9525">
                      <a:solidFill>
                        <a:srgbClr val="143E34"/>
                      </a:solidFill>
                      <a:prstDash val="solid"/>
                    </a:lnR>
                    <a:lnT w="9525">
                      <a:solidFill>
                        <a:srgbClr val="143E34"/>
                      </a:solidFill>
                      <a:prstDash val="solid"/>
                    </a:lnT>
                    <a:lnB w="9525">
                      <a:solidFill>
                        <a:srgbClr val="143E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3159" y="608131"/>
            <a:ext cx="4879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45D29"/>
                </a:solidFill>
              </a:rPr>
              <a:t>¿Para</a:t>
            </a:r>
            <a:r>
              <a:rPr sz="4800" spc="-35" dirty="0">
                <a:solidFill>
                  <a:srgbClr val="145D29"/>
                </a:solidFill>
              </a:rPr>
              <a:t> </a:t>
            </a:r>
            <a:r>
              <a:rPr sz="4800" spc="10" dirty="0">
                <a:solidFill>
                  <a:srgbClr val="145D29"/>
                </a:solidFill>
              </a:rPr>
              <a:t>qué</a:t>
            </a:r>
            <a:r>
              <a:rPr sz="4800" spc="-35" dirty="0">
                <a:solidFill>
                  <a:srgbClr val="145D29"/>
                </a:solidFill>
              </a:rPr>
              <a:t> </a:t>
            </a:r>
            <a:r>
              <a:rPr sz="4800" spc="5" dirty="0">
                <a:solidFill>
                  <a:srgbClr val="145D29"/>
                </a:solidFill>
              </a:rPr>
              <a:t>sirven?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2655324"/>
            <a:ext cx="3673449" cy="16530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8575" y="2728937"/>
            <a:ext cx="4088698" cy="16530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02010" y="4503458"/>
            <a:ext cx="3432810" cy="89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ts val="3415"/>
              </a:lnSpc>
              <a:spcBef>
                <a:spcPts val="100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Cálculo</a:t>
            </a:r>
            <a:r>
              <a:rPr sz="3000" spc="-6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numérico</a:t>
            </a:r>
            <a:endParaRPr sz="3000">
              <a:latin typeface="Roboto"/>
              <a:cs typeface="Roboto"/>
            </a:endParaRPr>
          </a:p>
          <a:p>
            <a:pPr marL="496570" indent="-459105">
              <a:lnSpc>
                <a:spcPts val="3415"/>
              </a:lnSpc>
              <a:buFont typeface="Microsoft Sans Serif"/>
              <a:buChar char="●"/>
              <a:tabLst>
                <a:tab pos="496570" algn="l"/>
                <a:tab pos="4972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Manejo</a:t>
            </a:r>
            <a:r>
              <a:rPr sz="3000" spc="-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" dirty="0">
                <a:solidFill>
                  <a:srgbClr val="434343"/>
                </a:solidFill>
                <a:latin typeface="Roboto"/>
                <a:cs typeface="Roboto"/>
              </a:rPr>
              <a:t>de</a:t>
            </a:r>
            <a:r>
              <a:rPr sz="3000" spc="-5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5" dirty="0">
                <a:solidFill>
                  <a:srgbClr val="434343"/>
                </a:solidFill>
                <a:latin typeface="Roboto"/>
                <a:cs typeface="Roboto"/>
              </a:rPr>
              <a:t>arrays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0085" y="4503458"/>
            <a:ext cx="3184525" cy="89217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22580" marR="5080" indent="-310515">
              <a:lnSpc>
                <a:spcPts val="3229"/>
              </a:lnSpc>
              <a:spcBef>
                <a:spcPts val="515"/>
              </a:spcBef>
              <a:buClr>
                <a:srgbClr val="434343"/>
              </a:buClr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dirty="0"/>
              <a:t>	</a:t>
            </a: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Manipulación </a:t>
            </a:r>
            <a:r>
              <a:rPr sz="3000" spc="-90" dirty="0">
                <a:solidFill>
                  <a:srgbClr val="434343"/>
                </a:solidFill>
                <a:latin typeface="Roboto"/>
                <a:cs typeface="Roboto"/>
              </a:rPr>
              <a:t>y </a:t>
            </a:r>
            <a:r>
              <a:rPr sz="3000" spc="-8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40" dirty="0">
                <a:solidFill>
                  <a:srgbClr val="434343"/>
                </a:solidFill>
                <a:latin typeface="Roboto"/>
                <a:cs typeface="Roboto"/>
              </a:rPr>
              <a:t>análisis</a:t>
            </a: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" dirty="0">
                <a:solidFill>
                  <a:srgbClr val="434343"/>
                </a:solidFill>
                <a:latin typeface="Roboto"/>
                <a:cs typeface="Roboto"/>
              </a:rPr>
              <a:t>de</a:t>
            </a: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 datos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1933" y="2714299"/>
            <a:ext cx="436372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" marR="5080" indent="-11366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Combinando  </a:t>
            </a:r>
            <a:r>
              <a:rPr spc="-30" dirty="0"/>
              <a:t>DataFrames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57974"/>
            <a:ext cx="9791697" cy="6826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0223" y="608131"/>
            <a:ext cx="35058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" dirty="0">
                <a:solidFill>
                  <a:srgbClr val="145D29"/>
                </a:solidFill>
              </a:rPr>
              <a:t>Merge</a:t>
            </a:r>
            <a:r>
              <a:rPr sz="4800" spc="-45" dirty="0">
                <a:solidFill>
                  <a:srgbClr val="145D29"/>
                </a:solidFill>
              </a:rPr>
              <a:t> </a:t>
            </a:r>
            <a:r>
              <a:rPr sz="4800" spc="-229" dirty="0">
                <a:solidFill>
                  <a:srgbClr val="145D29"/>
                </a:solidFill>
              </a:rPr>
              <a:t>-</a:t>
            </a:r>
            <a:r>
              <a:rPr sz="4800" spc="-45" dirty="0">
                <a:solidFill>
                  <a:srgbClr val="145D29"/>
                </a:solidFill>
              </a:rPr>
              <a:t> </a:t>
            </a:r>
            <a:r>
              <a:rPr sz="4800" spc="-10" dirty="0">
                <a:solidFill>
                  <a:srgbClr val="145D29"/>
                </a:solidFill>
              </a:rPr>
              <a:t>Join</a:t>
            </a:r>
            <a:endParaRPr sz="4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2321" y="2195524"/>
            <a:ext cx="6266389" cy="389732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0223" y="608131"/>
            <a:ext cx="35058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0" dirty="0">
                <a:solidFill>
                  <a:srgbClr val="145D29"/>
                </a:solidFill>
              </a:rPr>
              <a:t>Merge</a:t>
            </a:r>
            <a:r>
              <a:rPr sz="4800" spc="-45" dirty="0">
                <a:solidFill>
                  <a:srgbClr val="145D29"/>
                </a:solidFill>
              </a:rPr>
              <a:t> </a:t>
            </a:r>
            <a:r>
              <a:rPr sz="4800" spc="-229" dirty="0">
                <a:solidFill>
                  <a:srgbClr val="145D29"/>
                </a:solidFill>
              </a:rPr>
              <a:t>-</a:t>
            </a:r>
            <a:r>
              <a:rPr sz="4800" spc="-45" dirty="0">
                <a:solidFill>
                  <a:srgbClr val="145D29"/>
                </a:solidFill>
              </a:rPr>
              <a:t> </a:t>
            </a:r>
            <a:r>
              <a:rPr sz="4800" spc="-10" dirty="0">
                <a:solidFill>
                  <a:srgbClr val="145D29"/>
                </a:solidFill>
              </a:rPr>
              <a:t>Join</a:t>
            </a:r>
            <a:endParaRPr sz="4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57062" y="1908712"/>
          <a:ext cx="4282439" cy="1307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9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5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5" dirty="0">
                          <a:latin typeface="Roboto"/>
                          <a:cs typeface="Roboto"/>
                        </a:rPr>
                        <a:t>Merge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571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B w="28575">
                      <a:solidFill>
                        <a:srgbClr val="44546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2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B w="28575">
                      <a:solidFill>
                        <a:srgbClr val="44546A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7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28575">
                      <a:solidFill>
                        <a:srgbClr val="44546A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28575">
                      <a:solidFill>
                        <a:srgbClr val="44546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9725" y="4460775"/>
          <a:ext cx="2009774" cy="1509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864199" y="4460775"/>
          <a:ext cx="2009774" cy="1509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99475" y="4460775"/>
          <a:ext cx="1917699" cy="10064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053199" y="4460775"/>
          <a:ext cx="2009774" cy="1811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28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8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8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8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b="1" dirty="0">
                          <a:latin typeface="Roboto"/>
                          <a:cs typeface="Roboto"/>
                        </a:rPr>
                        <a:t>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23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176508" y="1579188"/>
            <a:ext cx="33045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9565" algn="l"/>
              </a:tabLst>
            </a:pPr>
            <a:r>
              <a:rPr sz="1400" b="1" spc="-5" dirty="0">
                <a:latin typeface="Roboto"/>
                <a:cs typeface="Roboto"/>
              </a:rPr>
              <a:t>Lef</a:t>
            </a:r>
            <a:r>
              <a:rPr sz="1400" b="1" dirty="0">
                <a:latin typeface="Roboto"/>
                <a:cs typeface="Roboto"/>
              </a:rPr>
              <a:t>t	</a:t>
            </a:r>
            <a:r>
              <a:rPr sz="1400" b="1" spc="-10" dirty="0">
                <a:latin typeface="Roboto"/>
                <a:cs typeface="Roboto"/>
              </a:rPr>
              <a:t>Right</a:t>
            </a:r>
            <a:endParaRPr sz="1400">
              <a:latin typeface="Roboto"/>
              <a:cs typeface="Roboto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0339" y="3503898"/>
            <a:ext cx="1037874" cy="75845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0175" y="3525048"/>
            <a:ext cx="1024158" cy="7315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4650" y="3503898"/>
            <a:ext cx="1019666" cy="72833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7352" y="3503898"/>
            <a:ext cx="1051006" cy="77853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6952" y="608131"/>
            <a:ext cx="4191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145D29"/>
                </a:solidFill>
              </a:rPr>
              <a:t>Concat</a:t>
            </a:r>
            <a:r>
              <a:rPr sz="4800" spc="-35" dirty="0">
                <a:solidFill>
                  <a:srgbClr val="145D29"/>
                </a:solidFill>
              </a:rPr>
              <a:t> </a:t>
            </a:r>
            <a:r>
              <a:rPr sz="4800" spc="-229" dirty="0">
                <a:solidFill>
                  <a:srgbClr val="145D29"/>
                </a:solidFill>
              </a:rPr>
              <a:t>-</a:t>
            </a:r>
            <a:r>
              <a:rPr sz="4800" spc="-35" dirty="0">
                <a:solidFill>
                  <a:srgbClr val="145D29"/>
                </a:solidFill>
              </a:rPr>
              <a:t> </a:t>
            </a:r>
            <a:r>
              <a:rPr sz="4800" spc="30" dirty="0">
                <a:solidFill>
                  <a:srgbClr val="145D29"/>
                </a:solidFill>
              </a:rPr>
              <a:t>Axis</a:t>
            </a:r>
            <a:r>
              <a:rPr sz="4800" spc="-35" dirty="0">
                <a:solidFill>
                  <a:srgbClr val="145D29"/>
                </a:solidFill>
              </a:rPr>
              <a:t> </a:t>
            </a:r>
            <a:r>
              <a:rPr sz="4800" dirty="0">
                <a:solidFill>
                  <a:srgbClr val="145D29"/>
                </a:solidFill>
              </a:rPr>
              <a:t>0</a:t>
            </a:r>
            <a:endParaRPr sz="4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01275" y="1973800"/>
          <a:ext cx="2083434" cy="1509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612800" y="1973800"/>
          <a:ext cx="2083434" cy="1509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3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49">
                <a:tc>
                  <a:txBody>
                    <a:bodyPr/>
                    <a:lstStyle/>
                    <a:p>
                      <a:pPr marR="142875" algn="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49">
                <a:tc>
                  <a:txBody>
                    <a:bodyPr/>
                    <a:lstStyle/>
                    <a:p>
                      <a:pPr marR="142875" algn="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779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49662" y="4094650"/>
          <a:ext cx="2083434" cy="2177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6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D3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0096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164312" y="2582784"/>
            <a:ext cx="330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0" dirty="0">
                <a:latin typeface="Tahoma"/>
                <a:cs typeface="Tahoma"/>
              </a:rPr>
              <a:t>df1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9712" y="2582784"/>
            <a:ext cx="330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0" dirty="0">
                <a:latin typeface="Tahoma"/>
                <a:cs typeface="Tahoma"/>
              </a:rPr>
              <a:t>df2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60618" y="3702947"/>
            <a:ext cx="670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Roboto"/>
                <a:cs typeface="Roboto"/>
              </a:rPr>
              <a:t>Concat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6952" y="608131"/>
            <a:ext cx="41935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145D29"/>
                </a:solidFill>
              </a:rPr>
              <a:t>Concat</a:t>
            </a:r>
            <a:r>
              <a:rPr sz="4800" spc="-20" dirty="0">
                <a:solidFill>
                  <a:srgbClr val="145D29"/>
                </a:solidFill>
              </a:rPr>
              <a:t> </a:t>
            </a:r>
            <a:r>
              <a:rPr sz="4800" spc="-229" dirty="0">
                <a:solidFill>
                  <a:srgbClr val="000000"/>
                </a:solidFill>
              </a:rPr>
              <a:t>-</a:t>
            </a:r>
            <a:r>
              <a:rPr sz="4800" spc="-35" dirty="0">
                <a:solidFill>
                  <a:srgbClr val="000000"/>
                </a:solidFill>
              </a:rPr>
              <a:t> </a:t>
            </a:r>
            <a:r>
              <a:rPr sz="4800" spc="30" dirty="0">
                <a:solidFill>
                  <a:srgbClr val="000000"/>
                </a:solidFill>
              </a:rPr>
              <a:t>Axis</a:t>
            </a:r>
            <a:r>
              <a:rPr sz="4800" spc="-35" dirty="0">
                <a:solidFill>
                  <a:srgbClr val="000000"/>
                </a:solidFill>
              </a:rPr>
              <a:t> </a:t>
            </a:r>
            <a:r>
              <a:rPr sz="4800" dirty="0">
                <a:solidFill>
                  <a:srgbClr val="000000"/>
                </a:solidFill>
              </a:rPr>
              <a:t>1</a:t>
            </a:r>
            <a:endParaRPr sz="4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07299" y="1962150"/>
          <a:ext cx="2083434" cy="1408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95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2065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439874" y="1962150"/>
          <a:ext cx="2360295" cy="1408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6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9207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9207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E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9207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F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9207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599">
                <a:tc>
                  <a:txBody>
                    <a:bodyPr/>
                    <a:lstStyle/>
                    <a:p>
                      <a:pPr marR="169545" algn="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E1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F1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599">
                <a:tc>
                  <a:txBody>
                    <a:bodyPr/>
                    <a:lstStyle/>
                    <a:p>
                      <a:pPr marR="169545" algn="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E2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F2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35255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97987" y="4097625"/>
          <a:ext cx="4789167" cy="20221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6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61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A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B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C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D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E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F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D0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125730" algn="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Roboto"/>
                          <a:cs typeface="Roboto"/>
                        </a:rPr>
                        <a:t>NaN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Roboto"/>
                          <a:cs typeface="Roboto"/>
                        </a:rPr>
                        <a:t>NaN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Roboto"/>
                          <a:cs typeface="Roboto"/>
                        </a:rPr>
                        <a:t>NaN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Roboto"/>
                          <a:cs typeface="Roboto"/>
                        </a:rPr>
                        <a:t>NaN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A1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20" dirty="0">
                          <a:latin typeface="Roboto"/>
                          <a:cs typeface="Roboto"/>
                        </a:rPr>
                        <a:t>B1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E1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F1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Roboto"/>
                          <a:cs typeface="Roboto"/>
                        </a:rPr>
                        <a:t>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Roboto"/>
                          <a:cs typeface="Roboto"/>
                        </a:rPr>
                        <a:t>NaN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Roboto"/>
                          <a:cs typeface="Roboto"/>
                        </a:rPr>
                        <a:t>NaN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Roboto"/>
                          <a:cs typeface="Roboto"/>
                        </a:rPr>
                        <a:t>NaN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Roboto"/>
                          <a:cs typeface="Roboto"/>
                        </a:rPr>
                        <a:t>NaN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7640" algn="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C2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25" dirty="0">
                          <a:latin typeface="Roboto"/>
                          <a:cs typeface="Roboto"/>
                        </a:rPr>
                        <a:t>D2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5" dirty="0">
                          <a:latin typeface="Roboto"/>
                          <a:cs typeface="Roboto"/>
                        </a:rPr>
                        <a:t>E2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10" dirty="0">
                          <a:latin typeface="Roboto"/>
                          <a:cs typeface="Roboto"/>
                        </a:rPr>
                        <a:t>F2</a:t>
                      </a:r>
                      <a:endParaRPr sz="1400">
                        <a:latin typeface="Roboto"/>
                        <a:cs typeface="Roboto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74E13"/>
                      </a:solidFill>
                      <a:prstDash val="solid"/>
                    </a:lnL>
                    <a:lnR w="9525">
                      <a:solidFill>
                        <a:srgbClr val="274E13"/>
                      </a:solidFill>
                      <a:prstDash val="solid"/>
                    </a:lnR>
                    <a:lnT w="9525">
                      <a:solidFill>
                        <a:srgbClr val="274E13"/>
                      </a:solidFill>
                      <a:prstDash val="solid"/>
                    </a:lnT>
                    <a:lnB w="9525">
                      <a:solidFill>
                        <a:srgbClr val="274E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81171" y="2525072"/>
            <a:ext cx="3295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Roboto"/>
                <a:cs typeface="Roboto"/>
              </a:rPr>
              <a:t>df1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96571" y="2677472"/>
            <a:ext cx="3295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Roboto"/>
                <a:cs typeface="Roboto"/>
              </a:rPr>
              <a:t>df2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60618" y="3649872"/>
            <a:ext cx="670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Roboto"/>
                <a:cs typeface="Roboto"/>
              </a:rPr>
              <a:t>Concat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4064" y="2714299"/>
            <a:ext cx="407606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5465" marR="5080" indent="-5334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Merge,</a:t>
            </a:r>
            <a:r>
              <a:rPr spc="-75" dirty="0"/>
              <a:t> </a:t>
            </a:r>
            <a:r>
              <a:rPr spc="-10" dirty="0"/>
              <a:t>Join </a:t>
            </a:r>
            <a:r>
              <a:rPr spc="-1480" dirty="0"/>
              <a:t> </a:t>
            </a:r>
            <a:r>
              <a:rPr spc="-55" dirty="0"/>
              <a:t>y</a:t>
            </a:r>
            <a:r>
              <a:rPr spc="-35" dirty="0"/>
              <a:t> </a:t>
            </a:r>
            <a:r>
              <a:rPr dirty="0"/>
              <a:t>Concat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122" y="3171499"/>
            <a:ext cx="36969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Pivot,</a:t>
            </a:r>
            <a:r>
              <a:rPr spc="-95" dirty="0"/>
              <a:t> </a:t>
            </a:r>
            <a:r>
              <a:rPr spc="5" dirty="0"/>
              <a:t>Melt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4464" y="3171499"/>
            <a:ext cx="19596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A</a:t>
            </a:r>
            <a:r>
              <a:rPr spc="-35" dirty="0"/>
              <a:t>pply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035" marR="5080" indent="-12255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Posibilidades con </a:t>
            </a:r>
            <a:r>
              <a:rPr spc="-1480" dirty="0"/>
              <a:t> </a:t>
            </a:r>
            <a:r>
              <a:rPr spc="-15" dirty="0"/>
              <a:t>Pandas</a:t>
            </a:r>
            <a:r>
              <a:rPr spc="-25" dirty="0"/>
              <a:t> </a:t>
            </a:r>
            <a:r>
              <a:rPr spc="-55" dirty="0"/>
              <a:t>y</a:t>
            </a:r>
            <a:r>
              <a:rPr spc="-35" dirty="0"/>
              <a:t> </a:t>
            </a:r>
            <a:r>
              <a:rPr spc="-5" dirty="0"/>
              <a:t>NumPy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0558" y="608131"/>
            <a:ext cx="197103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45D29"/>
                </a:solidFill>
              </a:rPr>
              <a:t>Num</a:t>
            </a:r>
            <a:r>
              <a:rPr sz="4800" spc="-35" dirty="0">
                <a:solidFill>
                  <a:srgbClr val="145D29"/>
                </a:solidFill>
              </a:rPr>
              <a:t>p</a:t>
            </a:r>
            <a:r>
              <a:rPr sz="4800" spc="-45" dirty="0">
                <a:solidFill>
                  <a:srgbClr val="145D29"/>
                </a:solidFill>
              </a:rPr>
              <a:t>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71574" y="2614984"/>
            <a:ext cx="3644900" cy="351155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5" dirty="0">
                <a:solidFill>
                  <a:srgbClr val="434343"/>
                </a:solidFill>
                <a:latin typeface="Roboto"/>
                <a:cs typeface="Roboto"/>
              </a:rPr>
              <a:t>El</a:t>
            </a:r>
            <a:r>
              <a:rPr sz="3000" spc="-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45" dirty="0">
                <a:solidFill>
                  <a:srgbClr val="434343"/>
                </a:solidFill>
                <a:latin typeface="Roboto"/>
                <a:cs typeface="Roboto"/>
              </a:rPr>
              <a:t>Array</a:t>
            </a: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(ventajas).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Tipos</a:t>
            </a: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" dirty="0">
                <a:solidFill>
                  <a:srgbClr val="434343"/>
                </a:solidFill>
                <a:latin typeface="Roboto"/>
                <a:cs typeface="Roboto"/>
              </a:rPr>
              <a:t>de</a:t>
            </a:r>
            <a:r>
              <a:rPr sz="3000" spc="-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datos.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Slicing.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Index.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Dimensiones.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Crear</a:t>
            </a:r>
            <a:r>
              <a:rPr sz="30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0" dirty="0">
                <a:solidFill>
                  <a:srgbClr val="434343"/>
                </a:solidFill>
                <a:latin typeface="Roboto"/>
                <a:cs typeface="Roboto"/>
              </a:rPr>
              <a:t>arrays.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1174" y="2700709"/>
            <a:ext cx="3398520" cy="2165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383540" indent="-459105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Matemática</a:t>
            </a:r>
            <a:r>
              <a:rPr sz="3000" spc="-9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en </a:t>
            </a:r>
            <a:r>
              <a:rPr sz="3000" spc="-7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70" dirty="0">
                <a:solidFill>
                  <a:srgbClr val="434343"/>
                </a:solidFill>
                <a:latin typeface="Roboto"/>
                <a:cs typeface="Roboto"/>
              </a:rPr>
              <a:t>numpy.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Filtrado.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14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Shap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e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25" dirty="0">
                <a:solidFill>
                  <a:srgbClr val="434343"/>
                </a:solidFill>
                <a:latin typeface="Roboto"/>
                <a:cs typeface="Roboto"/>
              </a:rPr>
              <a:t>-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Reshape.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1685" y="608131"/>
            <a:ext cx="20281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45D29"/>
                </a:solidFill>
              </a:rPr>
              <a:t>Num</a:t>
            </a:r>
            <a:r>
              <a:rPr sz="4800" spc="30" dirty="0">
                <a:solidFill>
                  <a:srgbClr val="145D29"/>
                </a:solidFill>
              </a:rPr>
              <a:t>P</a:t>
            </a:r>
            <a:r>
              <a:rPr sz="4800" spc="-45" dirty="0">
                <a:solidFill>
                  <a:srgbClr val="145D29"/>
                </a:solidFill>
              </a:rPr>
              <a:t>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71574" y="2586409"/>
            <a:ext cx="368363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Creada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en 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el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2005.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100%</a:t>
            </a: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open</a:t>
            </a: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source.</a:t>
            </a:r>
            <a:endParaRPr sz="3000">
              <a:latin typeface="Roboto"/>
              <a:cs typeface="Roboto"/>
            </a:endParaRPr>
          </a:p>
          <a:p>
            <a:pPr marL="471170" marR="493395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Se </a:t>
            </a: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encuentra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en </a:t>
            </a:r>
            <a:r>
              <a:rPr sz="3000" spc="-7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GitHub.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65" dirty="0">
                <a:solidFill>
                  <a:srgbClr val="434343"/>
                </a:solidFill>
                <a:latin typeface="Roboto"/>
                <a:cs typeface="Roboto"/>
              </a:rPr>
              <a:t>Travis</a:t>
            </a:r>
            <a:r>
              <a:rPr sz="30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Oliphant.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074" y="2728924"/>
            <a:ext cx="3219125" cy="350602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2189" y="608131"/>
            <a:ext cx="2067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>
                <a:solidFill>
                  <a:srgbClr val="145D29"/>
                </a:solidFill>
              </a:rPr>
              <a:t>P</a:t>
            </a:r>
            <a:r>
              <a:rPr sz="4800" spc="-15" dirty="0">
                <a:solidFill>
                  <a:srgbClr val="145D29"/>
                </a:solidFill>
              </a:rPr>
              <a:t>andas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71574" y="2586409"/>
            <a:ext cx="4377055" cy="322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Serie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s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25" dirty="0">
                <a:solidFill>
                  <a:srgbClr val="434343"/>
                </a:solidFill>
                <a:latin typeface="Roboto"/>
                <a:cs typeface="Roboto"/>
              </a:rPr>
              <a:t>-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Dataf</a:t>
            </a:r>
            <a:r>
              <a:rPr sz="3000" spc="-75" dirty="0">
                <a:solidFill>
                  <a:srgbClr val="434343"/>
                </a:solidFill>
                <a:latin typeface="Roboto"/>
                <a:cs typeface="Roboto"/>
              </a:rPr>
              <a:t>r</a:t>
            </a:r>
            <a:r>
              <a:rPr sz="3000" spc="-5" dirty="0">
                <a:solidFill>
                  <a:srgbClr val="434343"/>
                </a:solidFill>
                <a:latin typeface="Roboto"/>
                <a:cs typeface="Roboto"/>
              </a:rPr>
              <a:t>ame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Files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iloc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25" dirty="0">
                <a:solidFill>
                  <a:srgbClr val="434343"/>
                </a:solidFill>
                <a:latin typeface="Roboto"/>
                <a:cs typeface="Roboto"/>
              </a:rPr>
              <a:t>-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loc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Manejo</a:t>
            </a: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" dirty="0">
                <a:solidFill>
                  <a:srgbClr val="434343"/>
                </a:solidFill>
                <a:latin typeface="Roboto"/>
                <a:cs typeface="Roboto"/>
              </a:rPr>
              <a:t>de</a:t>
            </a:r>
            <a:r>
              <a:rPr sz="3000" spc="-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nulos </a:t>
            </a:r>
            <a:r>
              <a:rPr sz="3000" spc="15" dirty="0">
                <a:solidFill>
                  <a:srgbClr val="434343"/>
                </a:solidFill>
                <a:latin typeface="Roboto"/>
                <a:cs typeface="Roboto"/>
              </a:rPr>
              <a:t>(NaN)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Funciones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principales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Merge,</a:t>
            </a: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Concat,</a:t>
            </a: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Join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Apply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38" y="2341552"/>
            <a:ext cx="2502464" cy="392692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8693" y="608131"/>
            <a:ext cx="6087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45D29"/>
                </a:solidFill>
              </a:rPr>
              <a:t>Posibilidades</a:t>
            </a:r>
            <a:r>
              <a:rPr sz="4800" spc="-40" dirty="0">
                <a:solidFill>
                  <a:srgbClr val="145D29"/>
                </a:solidFill>
              </a:rPr>
              <a:t> </a:t>
            </a:r>
            <a:r>
              <a:rPr sz="4800" spc="-25" dirty="0">
                <a:solidFill>
                  <a:srgbClr val="145D29"/>
                </a:solidFill>
              </a:rPr>
              <a:t>inﬁnitas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82200"/>
            <a:ext cx="9791699" cy="5358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0880" y="608131"/>
            <a:ext cx="4903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145D29"/>
                </a:solidFill>
              </a:rPr>
              <a:t>¿Por</a:t>
            </a:r>
            <a:r>
              <a:rPr sz="4800" spc="-40" dirty="0">
                <a:solidFill>
                  <a:srgbClr val="145D29"/>
                </a:solidFill>
              </a:rPr>
              <a:t> </a:t>
            </a:r>
            <a:r>
              <a:rPr sz="4800" spc="10" dirty="0">
                <a:solidFill>
                  <a:srgbClr val="145D29"/>
                </a:solidFill>
              </a:rPr>
              <a:t>qué</a:t>
            </a:r>
            <a:r>
              <a:rPr sz="4800" spc="-40" dirty="0">
                <a:solidFill>
                  <a:srgbClr val="145D29"/>
                </a:solidFill>
              </a:rPr>
              <a:t> </a:t>
            </a:r>
            <a:r>
              <a:rPr sz="4800" spc="-5" dirty="0">
                <a:solidFill>
                  <a:srgbClr val="145D29"/>
                </a:solidFill>
              </a:rPr>
              <a:t>NumPy?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71574" y="2576884"/>
            <a:ext cx="2988310" cy="176847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Velocidad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50" dirty="0">
                <a:solidFill>
                  <a:srgbClr val="434343"/>
                </a:solidFill>
                <a:latin typeface="Roboto"/>
                <a:cs typeface="Roboto"/>
              </a:rPr>
              <a:t>Tamaño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Tipos</a:t>
            </a:r>
            <a:r>
              <a:rPr sz="3000" spc="-4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" dirty="0">
                <a:solidFill>
                  <a:srgbClr val="434343"/>
                </a:solidFill>
                <a:latin typeface="Roboto"/>
                <a:cs typeface="Roboto"/>
              </a:rPr>
              <a:t>de</a:t>
            </a:r>
            <a:r>
              <a:rPr sz="30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datos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0074" y="2728924"/>
            <a:ext cx="3219125" cy="3506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2264" y="608131"/>
            <a:ext cx="2067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10" dirty="0">
                <a:solidFill>
                  <a:srgbClr val="145D29"/>
                </a:solidFill>
              </a:rPr>
              <a:t>P</a:t>
            </a:r>
            <a:r>
              <a:rPr sz="4800" spc="-15" dirty="0">
                <a:solidFill>
                  <a:srgbClr val="145D29"/>
                </a:solidFill>
              </a:rPr>
              <a:t>andas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71574" y="2386384"/>
            <a:ext cx="4787265" cy="299402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Creada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 en </a:t>
            </a: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el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2008.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100%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open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 source.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Se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encuentra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 en</a:t>
            </a: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GitHub.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5" dirty="0">
                <a:solidFill>
                  <a:srgbClr val="434343"/>
                </a:solidFill>
                <a:latin typeface="Roboto"/>
                <a:cs typeface="Roboto"/>
              </a:rPr>
              <a:t>Wes</a:t>
            </a:r>
            <a:r>
              <a:rPr sz="30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0" dirty="0">
                <a:solidFill>
                  <a:srgbClr val="434343"/>
                </a:solidFill>
                <a:latin typeface="Roboto"/>
                <a:cs typeface="Roboto"/>
              </a:rPr>
              <a:t>McKinney.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14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30" dirty="0">
                <a:solidFill>
                  <a:srgbClr val="434343"/>
                </a:solidFill>
                <a:latin typeface="Roboto"/>
                <a:cs typeface="Roboto"/>
              </a:rPr>
              <a:t>Construida</a:t>
            </a:r>
            <a:r>
              <a:rPr sz="30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sobre</a:t>
            </a:r>
            <a:r>
              <a:rPr sz="3000" spc="-4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50" dirty="0">
                <a:solidFill>
                  <a:srgbClr val="434343"/>
                </a:solidFill>
                <a:latin typeface="Roboto"/>
                <a:cs typeface="Roboto"/>
              </a:rPr>
              <a:t>NumPy.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38" y="2341552"/>
            <a:ext cx="2502464" cy="39269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458" y="608131"/>
            <a:ext cx="49441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145D29"/>
                </a:solidFill>
              </a:rPr>
              <a:t>¿Por</a:t>
            </a:r>
            <a:r>
              <a:rPr sz="4800" spc="-40" dirty="0">
                <a:solidFill>
                  <a:srgbClr val="145D29"/>
                </a:solidFill>
              </a:rPr>
              <a:t> </a:t>
            </a:r>
            <a:r>
              <a:rPr sz="4800" spc="10" dirty="0">
                <a:solidFill>
                  <a:srgbClr val="145D29"/>
                </a:solidFill>
              </a:rPr>
              <a:t>qué</a:t>
            </a:r>
            <a:r>
              <a:rPr sz="4800" spc="-40" dirty="0">
                <a:solidFill>
                  <a:srgbClr val="145D29"/>
                </a:solidFill>
              </a:rPr>
              <a:t> </a:t>
            </a:r>
            <a:r>
              <a:rPr sz="4800" spc="-10" dirty="0">
                <a:solidFill>
                  <a:srgbClr val="145D29"/>
                </a:solidFill>
              </a:rPr>
              <a:t>Pandas?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71574" y="2424484"/>
            <a:ext cx="4198620" cy="280670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Velocidad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10" dirty="0">
                <a:solidFill>
                  <a:srgbClr val="434343"/>
                </a:solidFill>
                <a:latin typeface="Roboto"/>
                <a:cs typeface="Roboto"/>
              </a:rPr>
              <a:t>Poco</a:t>
            </a:r>
            <a:r>
              <a:rPr sz="3000" spc="-50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código</a:t>
            </a:r>
            <a:endParaRPr sz="3000">
              <a:latin typeface="Roboto"/>
              <a:cs typeface="Roboto"/>
            </a:endParaRPr>
          </a:p>
          <a:p>
            <a:pPr marL="471170" marR="508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Múltiples </a:t>
            </a:r>
            <a:r>
              <a:rPr sz="3000" spc="-15" dirty="0">
                <a:solidFill>
                  <a:srgbClr val="434343"/>
                </a:solidFill>
                <a:latin typeface="Roboto"/>
                <a:cs typeface="Roboto"/>
              </a:rPr>
              <a:t>formatos </a:t>
            </a:r>
            <a:r>
              <a:rPr sz="3000" spc="-5" dirty="0">
                <a:solidFill>
                  <a:srgbClr val="434343"/>
                </a:solidFill>
                <a:latin typeface="Roboto"/>
                <a:cs typeface="Roboto"/>
              </a:rPr>
              <a:t>de </a:t>
            </a:r>
            <a:r>
              <a:rPr sz="3000" spc="-7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40" dirty="0">
                <a:solidFill>
                  <a:srgbClr val="434343"/>
                </a:solidFill>
                <a:latin typeface="Roboto"/>
                <a:cs typeface="Roboto"/>
              </a:rPr>
              <a:t>archivos</a:t>
            </a:r>
            <a:endParaRPr sz="3000">
              <a:latin typeface="Roboto"/>
              <a:cs typeface="Roboto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Font typeface="Microsoft Sans Serif"/>
              <a:buChar char="●"/>
              <a:tabLst>
                <a:tab pos="471170" algn="l"/>
                <a:tab pos="471805" algn="l"/>
              </a:tabLst>
            </a:pPr>
            <a:r>
              <a:rPr sz="3000" spc="-20" dirty="0">
                <a:solidFill>
                  <a:srgbClr val="434343"/>
                </a:solidFill>
                <a:latin typeface="Roboto"/>
                <a:cs typeface="Roboto"/>
              </a:rPr>
              <a:t>Alineación</a:t>
            </a:r>
            <a:r>
              <a:rPr sz="3000" spc="-35" dirty="0">
                <a:solidFill>
                  <a:srgbClr val="434343"/>
                </a:solidFill>
                <a:latin typeface="Roboto"/>
                <a:cs typeface="Roboto"/>
              </a:rPr>
              <a:t> </a:t>
            </a:r>
            <a:r>
              <a:rPr sz="3000" spc="-25" dirty="0">
                <a:solidFill>
                  <a:srgbClr val="434343"/>
                </a:solidFill>
                <a:latin typeface="Roboto"/>
                <a:cs typeface="Roboto"/>
              </a:rPr>
              <a:t>inteligente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3438" y="2341552"/>
            <a:ext cx="2502464" cy="39269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121" y="608131"/>
            <a:ext cx="4248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5" dirty="0">
                <a:solidFill>
                  <a:srgbClr val="145D29"/>
                </a:solidFill>
              </a:rPr>
              <a:t>¡Muy</a:t>
            </a:r>
            <a:r>
              <a:rPr sz="4800" spc="-95" dirty="0">
                <a:solidFill>
                  <a:srgbClr val="145D29"/>
                </a:solidFill>
              </a:rPr>
              <a:t> </a:t>
            </a:r>
            <a:r>
              <a:rPr sz="4800" dirty="0">
                <a:solidFill>
                  <a:srgbClr val="145D29"/>
                </a:solidFill>
              </a:rPr>
              <a:t>poderosa!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43124"/>
            <a:ext cx="9791699" cy="5297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644</Words>
  <Application>Microsoft Office PowerPoint</Application>
  <PresentationFormat>Personalizado</PresentationFormat>
  <Paragraphs>355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60" baseType="lpstr">
      <vt:lpstr>Arial</vt:lpstr>
      <vt:lpstr>Calibri</vt:lpstr>
      <vt:lpstr>Courier New</vt:lpstr>
      <vt:lpstr>Microsoft Sans Serif</vt:lpstr>
      <vt:lpstr>Roboto</vt:lpstr>
      <vt:lpstr>Roboto Lt</vt:lpstr>
      <vt:lpstr>Tahoma</vt:lpstr>
      <vt:lpstr>Times New Roman</vt:lpstr>
      <vt:lpstr>Office Theme</vt:lpstr>
      <vt:lpstr>Manipulación y  Transformación de Datos  con Pandas y NumPy</vt:lpstr>
      <vt:lpstr>Requisitos previos</vt:lpstr>
      <vt:lpstr>¿Por qué NumPy  y Pandas?</vt:lpstr>
      <vt:lpstr>¿Para qué sirven?</vt:lpstr>
      <vt:lpstr>NumPy</vt:lpstr>
      <vt:lpstr>¿Por qué NumPy?</vt:lpstr>
      <vt:lpstr>Pandas</vt:lpstr>
      <vt:lpstr>¿Por qué Pandas?</vt:lpstr>
      <vt:lpstr>¡Muy poderosa!</vt:lpstr>
      <vt:lpstr>Presentación de PowerPoint</vt:lpstr>
      <vt:lpstr>Los proyectos más grandes  inician así</vt:lpstr>
      <vt:lpstr>NumPy  Array</vt:lpstr>
      <vt:lpstr>Array</vt:lpstr>
      <vt:lpstr>import numpy as np</vt:lpstr>
      <vt:lpstr>Tipos de datos</vt:lpstr>
      <vt:lpstr>Dimensiones</vt:lpstr>
      <vt:lpstr>Dimensiones de los datos</vt:lpstr>
      <vt:lpstr>Presentación de PowerPoint</vt:lpstr>
      <vt:lpstr>Tensor - 3D</vt:lpstr>
      <vt:lpstr>Tensor - 4D - Images (Ejemplos, Ancho, Alto, Canales de color)</vt:lpstr>
      <vt:lpstr>Creando arrays</vt:lpstr>
      <vt:lpstr>Shape y Reshape</vt:lpstr>
      <vt:lpstr>Funciones principales  de NumPy</vt:lpstr>
      <vt:lpstr>Copy</vt:lpstr>
      <vt:lpstr>Condiciones</vt:lpstr>
      <vt:lpstr>Operaciones</vt:lpstr>
      <vt:lpstr>Series y  DataFrames</vt:lpstr>
      <vt:lpstr>Pandas Series</vt:lpstr>
      <vt:lpstr>Pandas Series</vt:lpstr>
      <vt:lpstr>Pandas DataFrame</vt:lpstr>
      <vt:lpstr>Pandas DataFrame</vt:lpstr>
      <vt:lpstr>Leer archivos  con Pandas</vt:lpstr>
      <vt:lpstr>iloc y loc</vt:lpstr>
      <vt:lpstr>Agregar o eliminar  datos con Pandas</vt:lpstr>
      <vt:lpstr>Manejo de  datos nulos</vt:lpstr>
      <vt:lpstr>Filtrado por  condiciones</vt:lpstr>
      <vt:lpstr>Funciones principales  de Pandas</vt:lpstr>
      <vt:lpstr>Groupby</vt:lpstr>
      <vt:lpstr>Groupby</vt:lpstr>
      <vt:lpstr>Combinando  DataFrames</vt:lpstr>
      <vt:lpstr>Merge - Join</vt:lpstr>
      <vt:lpstr>Merge - Join</vt:lpstr>
      <vt:lpstr>Concat - Axis 0</vt:lpstr>
      <vt:lpstr>Concat - Axis 1</vt:lpstr>
      <vt:lpstr>Merge, Join  y Concat</vt:lpstr>
      <vt:lpstr>Pivot, Melt</vt:lpstr>
      <vt:lpstr>Apply</vt:lpstr>
      <vt:lpstr>Posibilidades con  Pandas y NumPy</vt:lpstr>
      <vt:lpstr>Numpy</vt:lpstr>
      <vt:lpstr>Pandas</vt:lpstr>
      <vt:lpstr>Posibilidades inﬁnitas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- numpy - pandas</dc:title>
  <dc:creator>camilo franco</dc:creator>
  <cp:lastModifiedBy>camilo franco</cp:lastModifiedBy>
  <cp:revision>1</cp:revision>
  <dcterms:created xsi:type="dcterms:W3CDTF">2023-09-02T09:56:22Z</dcterms:created>
  <dcterms:modified xsi:type="dcterms:W3CDTF">2023-09-02T10:06:24Z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